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52" r:id="rId2"/>
    <p:sldMasterId id="2147483669" r:id="rId3"/>
  </p:sldMasterIdLst>
  <p:notesMasterIdLst>
    <p:notesMasterId r:id="rId5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78"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11" r:id="rId53"/>
    <p:sldId id="305" r:id="rId54"/>
    <p:sldId id="306" r:id="rId55"/>
    <p:sldId id="307" r:id="rId56"/>
    <p:sldId id="308" r:id="rId57"/>
    <p:sldId id="309"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gfX940M4m+NmJ9cGyx/q1sy5Pge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74" autoAdjust="0"/>
  </p:normalViewPr>
  <p:slideViewPr>
    <p:cSldViewPr snapToGrid="0">
      <p:cViewPr varScale="1">
        <p:scale>
          <a:sx n="115" d="100"/>
          <a:sy n="115" d="100"/>
        </p:scale>
        <p:origin x="514"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L="914400" marR="0" lvl="1"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2pPr>
            <a:lvl3pPr marL="1371600" marR="0" lvl="2"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3pPr>
            <a:lvl4pPr marL="1828800" marR="0" lvl="3"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4pPr>
            <a:lvl5pPr marL="2286000" marR="0" lvl="4"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5pPr>
            <a:lvl6pPr marL="2743200" marR="0" lvl="5"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6pPr>
            <a:lvl7pPr marL="3200400" marR="0" lvl="6"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7pPr>
            <a:lvl8pPr marL="3657600" marR="0" lvl="7"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8pPr>
            <a:lvl9pPr marL="4114800" marR="0" lvl="8" indent="-22860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Malgun Gothic"/>
                <a:ea typeface="Malgun Gothic"/>
                <a:cs typeface="Malgun Gothic"/>
                <a:sym typeface="Malgun Gothic"/>
              </a:defRPr>
            </a:lvl1pPr>
            <a:lvl2pPr marR="0" lvl="1"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2pPr>
            <a:lvl3pPr marR="0" lvl="2"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3pPr>
            <a:lvl4pPr marR="0" lvl="3"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4pPr>
            <a:lvl5pPr marR="0" lvl="4"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5pPr>
            <a:lvl6pPr marR="0" lvl="5"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6pPr>
            <a:lvl7pPr marR="0" lvl="6"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7pPr>
            <a:lvl8pPr marR="0" lvl="7"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8pPr>
            <a:lvl9pPr marR="0" lvl="8" algn="l" rtl="0">
              <a:spcBef>
                <a:spcPts val="0"/>
              </a:spcBef>
              <a:spcAft>
                <a:spcPts val="0"/>
              </a:spcAft>
              <a:buSzPts val="1400"/>
              <a:buNone/>
              <a:defRPr sz="1800" b="0" i="0" u="none" strike="noStrike" cap="none">
                <a:solidFill>
                  <a:schemeClr val="dk1"/>
                </a:solidFill>
                <a:latin typeface="Malgun Gothic"/>
                <a:ea typeface="Malgun Gothic"/>
                <a:cs typeface="Malgun Gothic"/>
                <a:sym typeface="Malgun Gothic"/>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Malgun Gothic"/>
                <a:ea typeface="Malgun Gothic"/>
                <a:cs typeface="Malgun Gothic"/>
                <a:sym typeface="Malgun Gothic"/>
              </a:rPr>
              <a:t>‹#›</a:t>
            </a:fld>
            <a:endParaRPr sz="1200" b="0" i="0" u="none" strike="noStrike" cap="none">
              <a:solidFill>
                <a:schemeClr val="dk1"/>
              </a:solidFill>
              <a:latin typeface="Malgun Gothic"/>
              <a:ea typeface="Malgun Gothic"/>
              <a:cs typeface="Malgun Gothic"/>
              <a:sym typeface="Malgun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b2bfc6f970_1_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g1b2bfc6f970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ab46e95392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Trong nghiên</a:t>
            </a:r>
            <a:r>
              <a:rPr lang="en-US" baseline="0" smtClean="0"/>
              <a:t> cứu này tụi em chủ yếu xử dụng ngôn ngữ Python để lập trình</a:t>
            </a:r>
            <a:endParaRPr/>
          </a:p>
        </p:txBody>
      </p:sp>
      <p:sp>
        <p:nvSpPr>
          <p:cNvPr id="301" name="Google Shape;301;g1ab46e9539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ab46e95392_0_2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9" name="Google Shape;309;g1ab46e95392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ab46e95392_0_2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smtClean="0">
                <a:latin typeface="Times New Roman"/>
                <a:ea typeface="Times New Roman"/>
                <a:cs typeface="Times New Roman"/>
                <a:sym typeface="Times New Roman"/>
              </a:rPr>
              <a:t>COCO </a:t>
            </a:r>
            <a:r>
              <a:rPr lang="en-US" sz="1300">
                <a:latin typeface="Times New Roman"/>
                <a:ea typeface="Times New Roman"/>
                <a:cs typeface="Times New Roman"/>
                <a:sym typeface="Times New Roman"/>
              </a:rPr>
              <a:t>là một bộ dữ liệu phát hiện, phân đoạn và chú thích đối tượng quy mô lớn.</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l" rtl="0">
              <a:spcBef>
                <a:spcPts val="0"/>
              </a:spcBef>
              <a:spcAft>
                <a:spcPts val="0"/>
              </a:spcAft>
              <a:buNone/>
            </a:pPr>
            <a:r>
              <a:rPr lang="en-US" sz="1300">
                <a:latin typeface="Times New Roman"/>
                <a:ea typeface="Times New Roman"/>
                <a:cs typeface="Times New Roman"/>
                <a:sym typeface="Times New Roman"/>
              </a:rPr>
              <a:t>Lightning cho các ứng dụng quan trọng về độ trễ, Thunder cho các ứng dụng đòi hỏi độ chính xác cao</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sp>
        <p:nvSpPr>
          <p:cNvPr id="318" name="Google Shape;318;g1ab46e9539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ab46e95392_0_2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Xử</a:t>
            </a:r>
            <a:r>
              <a:rPr lang="en-US" baseline="0" smtClean="0"/>
              <a:t> dụng kiến trúc học sâu để huấn luyện dữ liệu</a:t>
            </a:r>
            <a:endParaRPr/>
          </a:p>
        </p:txBody>
      </p:sp>
      <p:sp>
        <p:nvSpPr>
          <p:cNvPr id="328" name="Google Shape;328;g1ab46e95392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ab5d98b2ec_3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g1ab5d98b2ec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ab46e95392_1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20000"/>
              </a:lnSpc>
              <a:spcBef>
                <a:spcPts val="1200"/>
              </a:spcBef>
              <a:spcAft>
                <a:spcPts val="0"/>
              </a:spcAft>
              <a:buClr>
                <a:schemeClr val="dk1"/>
              </a:buClr>
              <a:buSzPts val="1100"/>
              <a:buFont typeface="Arial"/>
              <a:buNone/>
            </a:pPr>
            <a:r>
              <a:rPr lang="en-US" sz="1100" smtClean="0">
                <a:latin typeface="Arial"/>
                <a:ea typeface="Arial"/>
                <a:cs typeface="Arial"/>
                <a:sym typeface="Arial"/>
              </a:rPr>
              <a:t>Tiếp cận dựa </a:t>
            </a:r>
            <a:r>
              <a:rPr lang="en-US" sz="1100">
                <a:latin typeface="Arial"/>
                <a:ea typeface="Arial"/>
                <a:cs typeface="Arial"/>
                <a:sym typeface="Arial"/>
              </a:rPr>
              <a:t>trên việc trích xuất khung </a:t>
            </a:r>
            <a:r>
              <a:rPr lang="en-US" sz="1100" smtClean="0">
                <a:latin typeface="Arial"/>
                <a:ea typeface="Arial"/>
                <a:cs typeface="Arial"/>
                <a:sym typeface="Arial"/>
              </a:rPr>
              <a:t>xương với </a:t>
            </a:r>
            <a:r>
              <a:rPr lang="en-US" sz="1100">
                <a:latin typeface="Arial"/>
                <a:ea typeface="Arial"/>
                <a:cs typeface="Arial"/>
                <a:sym typeface="Arial"/>
              </a:rPr>
              <a:t>các bước sau:</a:t>
            </a:r>
            <a:endParaRPr sz="1100">
              <a:latin typeface="Arial"/>
              <a:ea typeface="Arial"/>
              <a:cs typeface="Arial"/>
              <a:sym typeface="Arial"/>
            </a:endParaRPr>
          </a:p>
          <a:p>
            <a:pPr marL="355600" lvl="0" indent="0" algn="l" rtl="0">
              <a:lnSpc>
                <a:spcPct val="120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Bước 1: Từ bộ dữ liệu video </a:t>
            </a:r>
            <a:r>
              <a:rPr lang="en-US" sz="1100" smtClean="0">
                <a:latin typeface="Arial"/>
                <a:ea typeface="Arial"/>
                <a:cs typeface="Arial"/>
                <a:sym typeface="Arial"/>
              </a:rPr>
              <a:t>xử dụng FFMPEG để tiến </a:t>
            </a:r>
            <a:r>
              <a:rPr lang="en-US" sz="1100">
                <a:latin typeface="Arial"/>
                <a:ea typeface="Arial"/>
                <a:cs typeface="Arial"/>
                <a:sym typeface="Arial"/>
              </a:rPr>
              <a:t>hành chuyển thành hình ảnh với N khung hình mỗi </a:t>
            </a:r>
            <a:r>
              <a:rPr lang="en-US" sz="1100" smtClean="0">
                <a:latin typeface="Arial"/>
                <a:ea typeface="Arial"/>
                <a:cs typeface="Arial"/>
                <a:sym typeface="Arial"/>
              </a:rPr>
              <a:t>giây.</a:t>
            </a:r>
            <a:endParaRPr sz="1100">
              <a:latin typeface="Arial"/>
              <a:ea typeface="Arial"/>
              <a:cs typeface="Arial"/>
              <a:sym typeface="Arial"/>
            </a:endParaRPr>
          </a:p>
          <a:p>
            <a:pPr marL="355600" lvl="0" indent="0" algn="l" rtl="0">
              <a:lnSpc>
                <a:spcPct val="120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Bước 2: Sau khi có được một chuỗi hình ảnh, tiến hành trích xuất đặc trưng là khung xương với MoveNet. </a:t>
            </a:r>
            <a:r>
              <a:rPr lang="en-US" sz="1100" smtClean="0">
                <a:latin typeface="Arial"/>
                <a:ea typeface="Arial"/>
                <a:cs typeface="Arial"/>
                <a:sym typeface="Arial"/>
              </a:rPr>
              <a:t>(Ở </a:t>
            </a:r>
            <a:r>
              <a:rPr lang="en-US" sz="1100">
                <a:latin typeface="Arial"/>
                <a:ea typeface="Arial"/>
                <a:cs typeface="Arial"/>
                <a:sym typeface="Arial"/>
              </a:rPr>
              <a:t>đây đặc trưng được trích xuất từ một chuỗi frame liên tiếp nên khung xương được trích xuất cũng là một chuỗi khung xương liên tiếp nhau</a:t>
            </a:r>
            <a:r>
              <a:rPr lang="en-US" sz="1100" smtClean="0">
                <a:latin typeface="Arial"/>
                <a:ea typeface="Arial"/>
                <a:cs typeface="Arial"/>
                <a:sym typeface="Arial"/>
              </a:rPr>
              <a:t>.)</a:t>
            </a:r>
            <a:endParaRPr sz="1100">
              <a:latin typeface="Arial"/>
              <a:ea typeface="Arial"/>
              <a:cs typeface="Arial"/>
              <a:sym typeface="Arial"/>
            </a:endParaRPr>
          </a:p>
          <a:p>
            <a:pPr marL="355600" lvl="0" indent="0" algn="l" rtl="0">
              <a:lnSpc>
                <a:spcPct val="120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Bước 3: Đưa bộ dữ liệu khung xương đã trích xuất vào huấn luyện mô hình.</a:t>
            </a:r>
            <a:endParaRPr sz="1100">
              <a:latin typeface="Arial"/>
              <a:ea typeface="Arial"/>
              <a:cs typeface="Arial"/>
              <a:sym typeface="Arial"/>
            </a:endParaRPr>
          </a:p>
          <a:p>
            <a:pPr marL="0" lvl="0" indent="0" algn="l" rtl="0">
              <a:spcBef>
                <a:spcPts val="1200"/>
              </a:spcBef>
              <a:spcAft>
                <a:spcPts val="0"/>
              </a:spcAft>
              <a:buNone/>
            </a:pPr>
            <a:endParaRPr sz="1100">
              <a:latin typeface="Arial"/>
              <a:ea typeface="Arial"/>
              <a:cs typeface="Arial"/>
              <a:sym typeface="Arial"/>
            </a:endParaRPr>
          </a:p>
        </p:txBody>
      </p:sp>
      <p:sp>
        <p:nvSpPr>
          <p:cNvPr id="348" name="Google Shape;348;g1ab46e95392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ab46e95392_1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20000"/>
              </a:lnSpc>
              <a:spcBef>
                <a:spcPts val="1200"/>
              </a:spcBef>
              <a:spcAft>
                <a:spcPts val="0"/>
              </a:spcAft>
              <a:buClr>
                <a:schemeClr val="dk1"/>
              </a:buClr>
              <a:buSzPts val="1100"/>
              <a:buFont typeface="Arial"/>
              <a:buNone/>
            </a:pPr>
            <a:r>
              <a:rPr lang="en-US" sz="1100" smtClean="0">
                <a:latin typeface="Arial"/>
                <a:ea typeface="Arial"/>
                <a:cs typeface="Arial"/>
                <a:sym typeface="Arial"/>
              </a:rPr>
              <a:t>Cách tiếp cận thứ 2:</a:t>
            </a:r>
          </a:p>
          <a:p>
            <a:pPr marL="0" lvl="0" indent="0" algn="l" rtl="0">
              <a:lnSpc>
                <a:spcPct val="120000"/>
              </a:lnSpc>
              <a:spcBef>
                <a:spcPts val="1200"/>
              </a:spcBef>
              <a:spcAft>
                <a:spcPts val="0"/>
              </a:spcAft>
              <a:buClr>
                <a:schemeClr val="dk1"/>
              </a:buClr>
              <a:buSzPts val="1100"/>
              <a:buFont typeface="Arial"/>
              <a:buNone/>
            </a:pPr>
            <a:r>
              <a:rPr lang="en-US" sz="1100" smtClean="0">
                <a:latin typeface="Arial"/>
                <a:ea typeface="Arial"/>
                <a:cs typeface="Arial"/>
                <a:sym typeface="Arial"/>
              </a:rPr>
              <a:t>Dựa </a:t>
            </a:r>
            <a:r>
              <a:rPr lang="en-US" sz="1100">
                <a:latin typeface="Arial"/>
                <a:ea typeface="Arial"/>
                <a:cs typeface="Arial"/>
                <a:sym typeface="Arial"/>
              </a:rPr>
              <a:t>trên việc phân lớp một chuỗi hình ảnh bằng kiến trúc deep </a:t>
            </a:r>
            <a:r>
              <a:rPr lang="en-US" sz="1100" smtClean="0">
                <a:latin typeface="Arial"/>
                <a:ea typeface="Arial"/>
                <a:cs typeface="Arial"/>
                <a:sym typeface="Arial"/>
              </a:rPr>
              <a:t>learning:</a:t>
            </a:r>
            <a:endParaRPr sz="1100">
              <a:latin typeface="Arial"/>
              <a:ea typeface="Arial"/>
              <a:cs typeface="Arial"/>
              <a:sym typeface="Arial"/>
            </a:endParaRPr>
          </a:p>
          <a:p>
            <a:pPr marL="355600" lvl="0" indent="0" algn="l" rtl="0">
              <a:lnSpc>
                <a:spcPct val="120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Bước 1: Từ bộ dữ liệu video ban đầu tiến hành chuyển thành hình ảnh với N khung hình mỗi giây với FFMPEG.</a:t>
            </a:r>
            <a:endParaRPr sz="1100">
              <a:latin typeface="Arial"/>
              <a:ea typeface="Arial"/>
              <a:cs typeface="Arial"/>
              <a:sym typeface="Arial"/>
            </a:endParaRPr>
          </a:p>
          <a:p>
            <a:pPr marL="355600" lvl="0" indent="0" algn="l" rtl="0">
              <a:lnSpc>
                <a:spcPct val="120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Bước 2: Sau khi có được một chuỗi hình ảnh liên tiếp ở bước 1, ta tiến hành lưu chúng vào file csv.</a:t>
            </a:r>
            <a:endParaRPr sz="1100">
              <a:latin typeface="Arial"/>
              <a:ea typeface="Arial"/>
              <a:cs typeface="Arial"/>
              <a:sym typeface="Arial"/>
            </a:endParaRPr>
          </a:p>
          <a:p>
            <a:pPr marL="355600" lvl="0" indent="0" algn="l" rtl="0">
              <a:lnSpc>
                <a:spcPct val="120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Bước 3: Đưa khung hình đã trích xuất từ file csv vào mô hình huấn luyện.</a:t>
            </a:r>
            <a:endParaRPr sz="1100">
              <a:latin typeface="Arial"/>
              <a:ea typeface="Arial"/>
              <a:cs typeface="Arial"/>
              <a:sym typeface="Arial"/>
            </a:endParaRPr>
          </a:p>
          <a:p>
            <a:pPr marL="0" lvl="0" indent="0" algn="l" rtl="0">
              <a:spcBef>
                <a:spcPts val="1200"/>
              </a:spcBef>
              <a:spcAft>
                <a:spcPts val="0"/>
              </a:spcAft>
              <a:buNone/>
            </a:pPr>
            <a:endParaRPr/>
          </a:p>
        </p:txBody>
      </p:sp>
      <p:sp>
        <p:nvSpPr>
          <p:cNvPr id="358" name="Google Shape;358;g1ab46e95392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ab46e95392_1_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latin typeface="Times New Roman"/>
                <a:ea typeface="Times New Roman"/>
                <a:cs typeface="Times New Roman"/>
                <a:sym typeface="Times New Roman"/>
              </a:rPr>
              <a:t>Tập dữ liệu được thu thập </a:t>
            </a:r>
            <a:r>
              <a:rPr lang="en-US" sz="1300" smtClean="0">
                <a:latin typeface="Times New Roman"/>
                <a:ea typeface="Times New Roman"/>
                <a:cs typeface="Times New Roman"/>
                <a:sym typeface="Times New Roman"/>
              </a:rPr>
              <a:t>gồm </a:t>
            </a:r>
            <a:r>
              <a:rPr lang="en-US" sz="1300">
                <a:latin typeface="Times New Roman"/>
                <a:ea typeface="Times New Roman"/>
                <a:cs typeface="Times New Roman"/>
                <a:sym typeface="Times New Roman"/>
              </a:rPr>
              <a:t>các video về bài quyền 1 Taekwondo. Chúng em chia dữ liệu thành 16 đoạn khác nhau tương ứng với 16 lớp bộ dữ liệu được chia một cách có tổ chức không chia ngẫu nhiên. Bài quyền 1 gồm có 20 dáng đứng nhưng được chia thành 16 tư thế khác nhau.</a:t>
            </a:r>
            <a:endParaRPr/>
          </a:p>
        </p:txBody>
      </p:sp>
      <p:sp>
        <p:nvSpPr>
          <p:cNvPr id="368" name="Google Shape;368;g1ab46e95392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ab46e95392_1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Hình trên mô tả tổng quát về bộ dữ liệu Taekwondo với 16 lớp thuộc 16 tư thế khác nhau. Bộ dữ liệu là các chuỗi hình ảnh liên tiếp từ động tác 1 đến động tác 16 và đây là bộ dữ liệu dùng để huấn luyện mô hình thông qua các kiến trúc phân loại video và các kiến trúc phân loại khung xương.</a:t>
            </a:r>
            <a:endParaRPr/>
          </a:p>
        </p:txBody>
      </p:sp>
      <p:sp>
        <p:nvSpPr>
          <p:cNvPr id="380" name="Google Shape;380;g1ab46e95392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ab46e95392_1_1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[1] </a:t>
            </a:r>
            <a:r>
              <a:rPr lang="en-US" sz="1300">
                <a:latin typeface="Times New Roman"/>
                <a:ea typeface="Times New Roman"/>
                <a:cs typeface="Times New Roman"/>
                <a:sym typeface="Times New Roman"/>
              </a:rPr>
              <a:t>FFMPEG là một framework mã nguồn mở xử lý đa phương tiện mạnh mẽ, nó cho phép người dùng xử lý các tác vụ đa phương tiện như giải mã, mã hóa, chuyển mã, lọc, trích xuất thông tin và chia video. Để thuận lợi cho quá trình huấn luyện mô hình, chúng em sử dụng công cụ FFMPEG để cắt lấy ảnh từ video (30 khung hình/giây). Với tổng số 35 video mà chúng em thu thập, sau khi áp dụng FFMPEG đã cho khoảng hơn </a:t>
            </a:r>
            <a:r>
              <a:rPr lang="en-US" sz="1300">
                <a:highlight>
                  <a:srgbClr val="FFFFFF"/>
                </a:highlight>
                <a:latin typeface="Times New Roman"/>
                <a:ea typeface="Times New Roman"/>
                <a:cs typeface="Times New Roman"/>
                <a:sym typeface="Times New Roman"/>
              </a:rPr>
              <a:t>25.000 ảnh</a:t>
            </a:r>
            <a:endParaRPr sz="13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3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r>
              <a:rPr lang="en-US" sz="1300">
                <a:highlight>
                  <a:srgbClr val="FFFFFF"/>
                </a:highlight>
                <a:latin typeface="Times New Roman"/>
                <a:ea typeface="Times New Roman"/>
                <a:cs typeface="Times New Roman"/>
                <a:sym typeface="Times New Roman"/>
              </a:rPr>
              <a:t>[2] </a:t>
            </a:r>
            <a:r>
              <a:rPr lang="en-US" sz="1100">
                <a:latin typeface="Arial"/>
                <a:ea typeface="Arial"/>
                <a:cs typeface="Arial"/>
                <a:sym typeface="Arial"/>
              </a:rPr>
              <a:t>Trích xuất đặc trưng trong MoveNet bằng Mobilenetv2 với feature pyramid network (đặc trưng mạng kim tự tháp), cho phép độ phân giải cao (Stride 4), đầu ra là bản đồ đặc trưng phong phú về mặt ngữ nghĩa. Có bốn đầu dự đoán được gắn vào trình trích xuất đặc trưng chịu trách nhiệm dự đoán [15]:</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Bản đồ nhiệt trung tâm: Dự đoán điểm hình học trung tâm cơ thể.</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a:t>
            </a:r>
            <a:r>
              <a:rPr lang="en-US" sz="700">
                <a:latin typeface="Times New Roman"/>
                <a:ea typeface="Times New Roman"/>
                <a:cs typeface="Times New Roman"/>
                <a:sym typeface="Times New Roman"/>
              </a:rPr>
              <a:t>        </a:t>
            </a:r>
            <a:r>
              <a:rPr lang="en-US" sz="1300">
                <a:latin typeface="Times New Roman"/>
                <a:ea typeface="Times New Roman"/>
                <a:cs typeface="Times New Roman"/>
                <a:sym typeface="Times New Roman"/>
              </a:rPr>
              <a:t>Trường hồi quy keypoint: Dự đoán tất cả các keypoint trên cơ thể, sử dụng để nhóm các keypoint thành các trường hợp.</a:t>
            </a:r>
            <a:endParaRPr sz="1300">
              <a:latin typeface="Times New Roman"/>
              <a:ea typeface="Times New Roman"/>
              <a:cs typeface="Times New Roman"/>
              <a:sym typeface="Times New Roman"/>
            </a:endParaRPr>
          </a:p>
          <a:p>
            <a:pPr marL="355600" lvl="0" indent="0" algn="l" rtl="0">
              <a:lnSpc>
                <a:spcPct val="115000"/>
              </a:lnSpc>
              <a:spcBef>
                <a:spcPts val="1200"/>
              </a:spcBef>
              <a:spcAft>
                <a:spcPts val="0"/>
              </a:spcAft>
              <a:buClr>
                <a:schemeClr val="dk1"/>
              </a:buClr>
              <a:buSzPts val="1100"/>
              <a:buFont typeface="Arial"/>
              <a:buNone/>
            </a:pPr>
            <a:r>
              <a:rPr lang="en-US" sz="1300">
                <a:latin typeface="Arial"/>
                <a:ea typeface="Arial"/>
                <a:cs typeface="Arial"/>
                <a:sym typeface="Arial"/>
              </a:rPr>
              <a:t>-</a:t>
            </a:r>
            <a:r>
              <a:rPr lang="en-US" sz="700">
                <a:latin typeface="Times New Roman"/>
                <a:ea typeface="Times New Roman"/>
                <a:cs typeface="Times New Roman"/>
                <a:sym typeface="Times New Roman"/>
              </a:rPr>
              <a:t>        </a:t>
            </a:r>
            <a:r>
              <a:rPr lang="en-US" sz="1300">
                <a:latin typeface="Times New Roman"/>
                <a:ea typeface="Times New Roman"/>
                <a:cs typeface="Times New Roman"/>
                <a:sym typeface="Times New Roman"/>
              </a:rPr>
              <a:t>Bản đồ nhiệt keypoint: dự đoán vị trí của tất cả các keypoint của đối tượng chính, bỏ qua các keypoint của đối tượng phụ.</a:t>
            </a:r>
            <a:endParaRPr sz="1300">
              <a:latin typeface="Times New Roman"/>
              <a:ea typeface="Times New Roman"/>
              <a:cs typeface="Times New Roman"/>
              <a:sym typeface="Times New Roman"/>
            </a:endParaRPr>
          </a:p>
          <a:p>
            <a:pPr marL="0" lvl="0" indent="0" algn="l" rtl="0">
              <a:spcBef>
                <a:spcPts val="1200"/>
              </a:spcBef>
              <a:spcAft>
                <a:spcPts val="0"/>
              </a:spcAft>
              <a:buNone/>
            </a:pPr>
            <a:r>
              <a:rPr lang="en-US" sz="1300">
                <a:latin typeface="Times New Roman"/>
                <a:ea typeface="Times New Roman"/>
                <a:cs typeface="Times New Roman"/>
                <a:sym typeface="Times New Roman"/>
              </a:rPr>
              <a:t>        -     Trường phân nhánh điểm 2D: Dự đoán độ lệch cục bộ từ mỗi đặc trưng đầu ra bản đồ pixel đến vị trí pixel phụ của mỗi keypoint</a:t>
            </a:r>
            <a:endParaRPr sz="1300">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300">
              <a:highlight>
                <a:srgbClr val="FFFFFF"/>
              </a:highlight>
              <a:latin typeface="Times New Roman"/>
              <a:ea typeface="Times New Roman"/>
              <a:cs typeface="Times New Roman"/>
              <a:sym typeface="Times New Roman"/>
            </a:endParaRPr>
          </a:p>
        </p:txBody>
      </p:sp>
      <p:sp>
        <p:nvSpPr>
          <p:cNvPr id="391" name="Google Shape;391;g1ab46e95392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b30a59aef5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g1b30a59aef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ab46e95392_1_19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latin typeface="Times New Roman"/>
                <a:ea typeface="Times New Roman"/>
                <a:cs typeface="Times New Roman"/>
                <a:sym typeface="Times New Roman"/>
              </a:rPr>
              <a:t>Trong nghiên cứu này, chúng em xây dựng một kiến ​​trúc mạng LSTM 4 lớp. </a:t>
            </a: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Với </a:t>
            </a:r>
            <a:r>
              <a:rPr lang="en-US" sz="1300">
                <a:latin typeface="Times New Roman"/>
                <a:ea typeface="Times New Roman"/>
                <a:cs typeface="Times New Roman"/>
                <a:sym typeface="Times New Roman"/>
              </a:rPr>
              <a:t>2 lớp đầu tiên là các lớp LSTM chồng chéo, theo sau là 2 lớp Dense, mỗi lớp chúng em xen kẽ với Dropout 0.2 để tránh overfitting khi huấn luyện mô hình.</a:t>
            </a:r>
            <a:endParaRPr/>
          </a:p>
        </p:txBody>
      </p:sp>
      <p:sp>
        <p:nvSpPr>
          <p:cNvPr id="404" name="Google Shape;404;g1ab46e95392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ab46e95392_1_2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latin typeface="Times New Roman"/>
                <a:ea typeface="Times New Roman"/>
                <a:cs typeface="Times New Roman"/>
                <a:sym typeface="Times New Roman"/>
              </a:rPr>
              <a:t>Để xây dựng mô hình, chúng em sử dụng lại các lớp ConvLSTM2D từ Keras. Lớp ConvLSTM2D nhận số lượng bộ lọc và kích thước hạt nhân cần thiết để áp dụng các phép toán tích hợp. Cuối cùng, đầu ra của các lớp được làm phẳng và được đưa đến lớp Dense với hàm kích hoạt softmax tạo ra xác suất của từng loại hành động. Bên cạnh đó, chúng em cũng sẽ sử dụng các lớp MaxPooling3D để giảm kích thước của </a:t>
            </a:r>
            <a:r>
              <a:rPr lang="en-US" sz="1300" smtClean="0">
                <a:latin typeface="Times New Roman"/>
                <a:ea typeface="Times New Roman"/>
                <a:cs typeface="Times New Roman"/>
                <a:sym typeface="Times New Roman"/>
              </a:rPr>
              <a:t>khung,</a:t>
            </a:r>
            <a:r>
              <a:rPr lang="en-US" sz="1300" baseline="0" smtClean="0">
                <a:latin typeface="Times New Roman"/>
                <a:ea typeface="Times New Roman"/>
                <a:cs typeface="Times New Roman"/>
                <a:sym typeface="Times New Roman"/>
              </a:rPr>
              <a:t> </a:t>
            </a:r>
            <a:r>
              <a:rPr lang="en-US" sz="1300" smtClean="0">
                <a:latin typeface="Times New Roman"/>
                <a:ea typeface="Times New Roman"/>
                <a:cs typeface="Times New Roman"/>
                <a:sym typeface="Times New Roman"/>
              </a:rPr>
              <a:t>tránh </a:t>
            </a:r>
            <a:r>
              <a:rPr lang="en-US" sz="1300">
                <a:latin typeface="Times New Roman"/>
                <a:ea typeface="Times New Roman"/>
                <a:cs typeface="Times New Roman"/>
                <a:sym typeface="Times New Roman"/>
              </a:rPr>
              <a:t>các tính toán không cần thiết và sử dụng các lớp Dropout để ngăn chặn overfitting khi huấn luyện mô hình.</a:t>
            </a:r>
            <a:endParaRPr sz="1300">
              <a:latin typeface="Times New Roman"/>
              <a:ea typeface="Times New Roman"/>
              <a:cs typeface="Times New Roman"/>
              <a:sym typeface="Times New Roman"/>
            </a:endParaRPr>
          </a:p>
        </p:txBody>
      </p:sp>
      <p:sp>
        <p:nvSpPr>
          <p:cNvPr id="414" name="Google Shape;414;g1ab46e95392_1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ab46e95392_1_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smtClean="0">
                <a:latin typeface="Times New Roman"/>
                <a:ea typeface="Times New Roman"/>
                <a:cs typeface="Times New Roman"/>
                <a:sym typeface="Times New Roman"/>
              </a:rPr>
              <a:t>triển </a:t>
            </a:r>
            <a:r>
              <a:rPr lang="en-US" sz="1300">
                <a:latin typeface="Times New Roman"/>
                <a:ea typeface="Times New Roman"/>
                <a:cs typeface="Times New Roman"/>
                <a:sym typeface="Times New Roman"/>
              </a:rPr>
              <a:t>khai </a:t>
            </a:r>
            <a:r>
              <a:rPr lang="en-US" sz="1300" smtClean="0">
                <a:latin typeface="Times New Roman"/>
                <a:ea typeface="Times New Roman"/>
                <a:cs typeface="Times New Roman"/>
                <a:sym typeface="Times New Roman"/>
              </a:rPr>
              <a:t>mô </a:t>
            </a:r>
            <a:r>
              <a:rPr lang="en-US" sz="1300">
                <a:latin typeface="Times New Roman"/>
                <a:ea typeface="Times New Roman"/>
                <a:cs typeface="Times New Roman"/>
                <a:sym typeface="Times New Roman"/>
              </a:rPr>
              <a:t>hình LRCN bằng cách kết hợp các lớp CNN và LSTM trong một mô </a:t>
            </a:r>
            <a:r>
              <a:rPr lang="en-US" sz="1300" smtClean="0">
                <a:latin typeface="Times New Roman"/>
                <a:ea typeface="Times New Roman"/>
                <a:cs typeface="Times New Roman"/>
                <a:sym typeface="Times New Roman"/>
              </a:rPr>
              <a:t>hình. </a:t>
            </a:r>
          </a:p>
          <a:p>
            <a:pPr marL="0" lvl="0" indent="0" algn="l" rtl="0">
              <a:spcBef>
                <a:spcPts val="0"/>
              </a:spcBef>
              <a:spcAft>
                <a:spcPts val="0"/>
              </a:spcAft>
              <a:buNone/>
            </a:pPr>
            <a:r>
              <a:rPr lang="en-US" sz="1300" smtClean="0">
                <a:latin typeface="Times New Roman"/>
                <a:ea typeface="Times New Roman"/>
                <a:cs typeface="Times New Roman"/>
                <a:sym typeface="Times New Roman"/>
              </a:rPr>
              <a:t>Để </a:t>
            </a:r>
            <a:r>
              <a:rPr lang="en-US" sz="1300">
                <a:latin typeface="Times New Roman"/>
                <a:ea typeface="Times New Roman"/>
                <a:cs typeface="Times New Roman"/>
                <a:sym typeface="Times New Roman"/>
              </a:rPr>
              <a:t>triển khai kiến trúc LRCN, chúng em sẽ sử dụng các lớp Conv2D được phân phối theo thời gian, theo sau các lớp này là các lớp MaxPooling2D và Dropout. Các đặc trưng được trích xuất từ các lớp Conv2D sau đó sẽ được làm phẳng bằng cách sử dụng lớp Flatten, tiếp đến sẽ được đưa vào một lớp LSTM. Cuối cùng là lớp Dense với hàm kích hoạt softmax để dự đoán hành động đang được thực hiện.</a:t>
            </a:r>
            <a:endParaRPr sz="1300">
              <a:latin typeface="Times New Roman"/>
              <a:ea typeface="Times New Roman"/>
              <a:cs typeface="Times New Roman"/>
              <a:sym typeface="Times New Roman"/>
            </a:endParaRPr>
          </a:p>
        </p:txBody>
      </p:sp>
      <p:sp>
        <p:nvSpPr>
          <p:cNvPr id="424" name="Google Shape;424;g1ab46e95392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ab46e95392_1_2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[2]F1-score </a:t>
            </a:r>
            <a:r>
              <a:rPr lang="en-US" sz="1300">
                <a:latin typeface="Times New Roman"/>
                <a:ea typeface="Times New Roman"/>
                <a:cs typeface="Times New Roman"/>
                <a:sym typeface="Times New Roman"/>
              </a:rPr>
              <a:t>là công cụ rất cần thiết cho việc đánh giá mô hình vì đây là mô hình có bộ dữ liệu không cân bằng. Do ở một số động tác đối tượng sẽ cần phải thực hiện nhanh và có một số khác lại thực hiện chậm. Khi phân loại nhị phân accuracy sẽ được tính như sau &lt;*&gt;</a:t>
            </a: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l" rtl="0">
              <a:spcBef>
                <a:spcPts val="0"/>
              </a:spcBef>
              <a:spcAft>
                <a:spcPts val="0"/>
              </a:spcAft>
              <a:buNone/>
            </a:pPr>
            <a:r>
              <a:rPr lang="en-US" sz="1300">
                <a:latin typeface="Times New Roman"/>
                <a:ea typeface="Times New Roman"/>
                <a:cs typeface="Times New Roman"/>
                <a:sym typeface="Times New Roman"/>
              </a:rPr>
              <a:t>[3] </a:t>
            </a:r>
            <a:r>
              <a:rPr lang="en-US" sz="1100">
                <a:latin typeface="Arial"/>
                <a:ea typeface="Arial"/>
                <a:cs typeface="Arial"/>
                <a:sym typeface="Arial"/>
              </a:rPr>
              <a:t>Trong đó: </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TP = True Positives (Khẳng định đúng)</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TN = True Negatives (Phủ </a:t>
            </a:r>
            <a:r>
              <a:rPr lang="en-US" sz="1100" smtClean="0">
                <a:latin typeface="Arial"/>
                <a:ea typeface="Arial"/>
                <a:cs typeface="Arial"/>
                <a:sym typeface="Arial"/>
              </a:rPr>
              <a:t>định </a:t>
            </a:r>
            <a:r>
              <a:rPr lang="en-US" sz="1100">
                <a:latin typeface="Arial"/>
                <a:ea typeface="Arial"/>
                <a:cs typeface="Arial"/>
                <a:sym typeface="Arial"/>
              </a:rPr>
              <a:t>đúng)</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FP = False Positives (Khẳng định sai)</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FN = False Negatives (Phủ định sai) </a:t>
            </a:r>
            <a:endParaRPr sz="110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Trong 3 công thức được nêu ở trên:</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highlight>
                  <a:srgbClr val="FFFFFF"/>
                </a:highlight>
                <a:latin typeface="Arial"/>
                <a:ea typeface="Arial"/>
                <a:cs typeface="Arial"/>
                <a:sym typeface="Arial"/>
              </a:rPr>
              <a:t>Precision là tỷ lệ giữa số sample được tính là True Positive (TP) với tổng số sample được phân loại là Positive (bằng chính TP + FP). Precision càng lớn có nghĩa là độ chính xác của các điểm tìm được càng cao.</a:t>
            </a:r>
            <a:endParaRPr sz="1100">
              <a:highlight>
                <a:srgbClr val="FFFFFF"/>
              </a:highlight>
              <a:latin typeface="Arial"/>
              <a:ea typeface="Arial"/>
              <a:cs typeface="Arial"/>
              <a:sym typeface="Arial"/>
            </a:endParaRPr>
          </a:p>
          <a:p>
            <a:pPr marL="355600" lvl="0" indent="0" algn="l" rtl="0">
              <a:lnSpc>
                <a:spcPct val="115000"/>
              </a:lnSpc>
              <a:spcBef>
                <a:spcPts val="1200"/>
              </a:spcBef>
              <a:spcAft>
                <a:spcPts val="0"/>
              </a:spcAft>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highlight>
                  <a:srgbClr val="FFFFFF"/>
                </a:highlight>
                <a:latin typeface="Arial"/>
                <a:ea typeface="Arial"/>
                <a:cs typeface="Arial"/>
                <a:sym typeface="Arial"/>
              </a:rPr>
              <a:t>Recall cao có nghĩa tỉ lệ bỏ sót các sample Positive thực thấp.</a:t>
            </a:r>
            <a:endParaRPr sz="1100">
              <a:highlight>
                <a:srgbClr val="FFFFFF"/>
              </a:highlight>
              <a:latin typeface="Arial"/>
              <a:ea typeface="Arial"/>
              <a:cs typeface="Arial"/>
              <a:sym typeface="Arial"/>
            </a:endParaRPr>
          </a:p>
          <a:p>
            <a:pPr marL="0" lvl="0" indent="0" algn="l" rtl="0">
              <a:spcBef>
                <a:spcPts val="1200"/>
              </a:spcBef>
              <a:spcAft>
                <a:spcPts val="0"/>
              </a:spcAft>
              <a:buNone/>
            </a:pPr>
            <a:r>
              <a:rPr lang="en-US" sz="1300">
                <a:highlight>
                  <a:srgbClr val="FFFFFF"/>
                </a:highlight>
                <a:latin typeface="Times New Roman"/>
                <a:ea typeface="Times New Roman"/>
                <a:cs typeface="Times New Roman"/>
                <a:sym typeface="Times New Roman"/>
              </a:rPr>
              <a:t>        -    F1-score là tham số nửa dung hòa giữa Precision và Recall. F1 càng cao thì càng tốt. Khi lý tưởng nhất thì F1 = 1</a:t>
            </a:r>
            <a:endParaRPr sz="1300">
              <a:latin typeface="Times New Roman"/>
              <a:ea typeface="Times New Roman"/>
              <a:cs typeface="Times New Roman"/>
              <a:sym typeface="Times New Roman"/>
            </a:endParaRPr>
          </a:p>
        </p:txBody>
      </p:sp>
      <p:sp>
        <p:nvSpPr>
          <p:cNvPr id="443" name="Google Shape;443;g1ab46e95392_1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ab46e95392_1_2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a:t>
            </a:r>
            <a:r>
              <a:rPr lang="en-US" sz="1300">
                <a:latin typeface="Times New Roman"/>
                <a:ea typeface="Times New Roman"/>
                <a:cs typeface="Times New Roman"/>
                <a:sym typeface="Times New Roman"/>
              </a:rPr>
              <a:t>2]Validation được dùng để lưu lại Best Weight và Check Point của mô hình huấn luyện bênh cạnh đó mô hình cũng xử dụng hàm Early Stopping với Patience là 20 để dừng sớm việc đánh giá mô hình. Mô hình huấn luyện được biên dịch sử dụng optimizer là ADAM đây là hàm tối ưu tốc độ hội tụ nhanh so với các loại optimizer khác. Classification loss metrics được sử dụng là categorical_crossentropy</a:t>
            </a:r>
            <a:endParaRPr sz="1300">
              <a:latin typeface="Times New Roman"/>
              <a:ea typeface="Times New Roman"/>
              <a:cs typeface="Times New Roman"/>
              <a:sym typeface="Times New Roman"/>
            </a:endParaRPr>
          </a:p>
          <a:p>
            <a:pPr marL="0" lvl="0" indent="0" algn="l" rtl="0">
              <a:spcBef>
                <a:spcPts val="0"/>
              </a:spcBef>
              <a:spcAft>
                <a:spcPts val="0"/>
              </a:spcAft>
              <a:buNone/>
            </a:pPr>
            <a:r>
              <a:rPr lang="en-US" sz="1300" smtClean="0">
                <a:highlight>
                  <a:srgbClr val="FF0000"/>
                </a:highlight>
                <a:latin typeface="Times New Roman"/>
                <a:ea typeface="Times New Roman"/>
                <a:cs typeface="Times New Roman"/>
                <a:sym typeface="Times New Roman"/>
              </a:rPr>
              <a:t>learning </a:t>
            </a:r>
            <a:r>
              <a:rPr lang="en-US" sz="1300">
                <a:highlight>
                  <a:srgbClr val="FF0000"/>
                </a:highlight>
                <a:latin typeface="Times New Roman"/>
                <a:ea typeface="Times New Roman"/>
                <a:cs typeface="Times New Roman"/>
                <a:sym typeface="Times New Roman"/>
              </a:rPr>
              <a:t>rate?, tại sao chia 0.68, 0.2 và 0.12?</a:t>
            </a:r>
            <a:endParaRPr sz="1300">
              <a:highlight>
                <a:srgbClr val="FF0000"/>
              </a:highlight>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p:txBody>
      </p:sp>
      <p:sp>
        <p:nvSpPr>
          <p:cNvPr id="434" name="Google Shape;434;g1ab46e95392_1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ab46e95392_1_2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Kết </a:t>
            </a:r>
            <a:r>
              <a:rPr lang="en-US" sz="1300">
                <a:latin typeface="Times New Roman"/>
                <a:ea typeface="Times New Roman"/>
                <a:cs typeface="Times New Roman"/>
                <a:sym typeface="Times New Roman"/>
              </a:rPr>
              <a:t>quả trong quá trình đào tạo huấn luyện mô hình từ bộ dữ liệu 2 khung hình liên tiếp thu được thể hiện rõ trong Bảng 1 ta thấy rằng độ chính xác trên training set tổng thể đều đạt 99% nhưng độ chính xác trên Testing set đạt lần lược là LSTM 76%, ConvLSTM 9%, CNN + LSTM 9%. Độ mất mát trên Testing set ở kiến trúc LSTM đạt giá trị thấp nhất với 58% sau đó là ConvLSTM và cuối cùng là CNN + LSTM. Về độ đo AUC ta thấy rằng mô hình LSTM cho kết quả rất tốt ngược lại ConvLSTM và CNN + LSTM lại cho kết quả rất tệ</a:t>
            </a:r>
            <a:endParaRPr/>
          </a:p>
        </p:txBody>
      </p:sp>
      <p:sp>
        <p:nvSpPr>
          <p:cNvPr id="456" name="Google Shape;456;g1ab46e95392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ab46e95392_1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Kết </a:t>
            </a:r>
            <a:r>
              <a:rPr lang="en-US" sz="1300">
                <a:latin typeface="Times New Roman"/>
                <a:ea typeface="Times New Roman"/>
                <a:cs typeface="Times New Roman"/>
                <a:sym typeface="Times New Roman"/>
              </a:rPr>
              <a:t>quả trong quá trình đào tạo huấn luyện mô hình từ bộ dữ liệu 3 khung hình liên tiếp thu được thể hiện rõ trong Bảng ta thấy rằng độ chính xác trên Training set tổng thể đều đạt trên 87% nhưng độ chính xác trên Testing set đạt được là LSTM 76%, ConvLSTM 10%, CNN + LSTM 15% kết quả huấn luyện cho thấy rằng ở kiến trúc ConvLSTM và CNN + LSTM độ chính xác được cải thiện so với kết quả huấn luyện trên dữ liệu là 2 khung hình liên tiếp. Độ mất mát trên Testing set ở kiến trúc LSTM đạt giá trị thấp nhất với 57% sau đó là ConvLSTM và cuối cùng là CNN + LSTM. Về độ đo AUC ta thấy rằng mô hình LSTM cho kết quả rất tốt ngược lại ConvLSTM và CNN + LSTM lại cho kết quả rất tệ</a:t>
            </a:r>
            <a:endParaRPr/>
          </a:p>
        </p:txBody>
      </p:sp>
      <p:sp>
        <p:nvSpPr>
          <p:cNvPr id="466" name="Google Shape;466;g1ab46e95392_1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ab46e95392_1_2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Từ </a:t>
            </a:r>
            <a:r>
              <a:rPr lang="en-US" sz="1300">
                <a:latin typeface="Times New Roman"/>
                <a:ea typeface="Times New Roman"/>
                <a:cs typeface="Times New Roman"/>
                <a:sym typeface="Times New Roman"/>
              </a:rPr>
              <a:t>Bảng ta thấy rằng độ chính xác ở cả 3 kiến trúc đều được cải thiện. với LSTM đạt được là 80% ConvLSTM đạt được 21% và CNN + LSTM đạt được 23%</a:t>
            </a:r>
            <a:endParaRPr/>
          </a:p>
        </p:txBody>
      </p:sp>
      <p:sp>
        <p:nvSpPr>
          <p:cNvPr id="476" name="Google Shape;476;g1ab46e95392_1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1ab46e95392_1_2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smtClean="0">
                <a:latin typeface="Times New Roman"/>
                <a:ea typeface="Times New Roman"/>
                <a:cs typeface="Times New Roman"/>
                <a:sym typeface="Times New Roman"/>
              </a:rPr>
              <a:t>Nhìn</a:t>
            </a:r>
            <a:r>
              <a:rPr lang="en-US" sz="1300" baseline="0" smtClean="0">
                <a:latin typeface="Times New Roman"/>
                <a:ea typeface="Times New Roman"/>
                <a:cs typeface="Times New Roman"/>
                <a:sym typeface="Times New Roman"/>
              </a:rPr>
              <a:t> chung qua 3 kiến trúc thì 5 frame liên tiếp với 5fps cho kết quả tốt nhất</a:t>
            </a: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Sau </a:t>
            </a:r>
            <a:r>
              <a:rPr lang="en-US" sz="1300">
                <a:latin typeface="Times New Roman"/>
                <a:ea typeface="Times New Roman"/>
                <a:cs typeface="Times New Roman"/>
                <a:sym typeface="Times New Roman"/>
              </a:rPr>
              <a:t>khi tăng số khung hình lên 5 khung cho mỗi giây thì độ chính xác trên Training set thu được ở mỗi kiến trúc là LSTM 96.6%, ConvLSTM 97.6%, LRCN 98.4%. Kết quả thu được ở Testing set cho thấy rằng kiến trúc LSTM phù hợp với bộ dữ liệu hơn trong khi LSTM đạt được là 83% còn ConvLSTM và LRCN đạt được lần lược là 11% và 17%. Độ đo AUC ở kiến trúc LSTM đạt được cho kết quả tốt với 98.8% và tệ nhất thuộc về ConvLSTM</a:t>
            </a:r>
            <a:endParaRPr/>
          </a:p>
        </p:txBody>
      </p:sp>
      <p:sp>
        <p:nvSpPr>
          <p:cNvPr id="486" name="Google Shape;486;g1ab46e95392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1ab46e95392_1_30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smtClean="0">
                <a:latin typeface="Arial"/>
                <a:ea typeface="Arial"/>
                <a:cs typeface="Arial"/>
                <a:sym typeface="Arial"/>
              </a:rPr>
              <a:t>Sau khi tăng</a:t>
            </a:r>
            <a:r>
              <a:rPr lang="en-US" sz="1100" baseline="0" smtClean="0">
                <a:latin typeface="Arial"/>
                <a:ea typeface="Arial"/>
                <a:cs typeface="Arial"/>
                <a:sym typeface="Arial"/>
              </a:rPr>
              <a:t> đặc trưng hình ảnh thì 2 kiến trúc vẫn cho kết quả không khả quan</a:t>
            </a:r>
            <a:endParaRPr lang="en-US" sz="1100" smtClean="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endParaRPr lang="en-US" sz="1100" smtClean="0">
              <a:latin typeface="Arial"/>
              <a:ea typeface="Arial"/>
              <a:cs typeface="Arial"/>
              <a:sym typeface="Arial"/>
            </a:endParaRPr>
          </a:p>
          <a:p>
            <a:pPr marL="0" lvl="0" indent="0" algn="l" rtl="0">
              <a:lnSpc>
                <a:spcPct val="115000"/>
              </a:lnSpc>
              <a:spcBef>
                <a:spcPts val="1200"/>
              </a:spcBef>
              <a:spcAft>
                <a:spcPts val="0"/>
              </a:spcAft>
              <a:buClr>
                <a:schemeClr val="dk1"/>
              </a:buClr>
              <a:buSzPts val="1100"/>
              <a:buFont typeface="Arial"/>
              <a:buNone/>
            </a:pPr>
            <a:r>
              <a:rPr lang="en-US" sz="1100" smtClean="0">
                <a:latin typeface="Arial"/>
                <a:ea typeface="Arial"/>
                <a:cs typeface="Arial"/>
                <a:sym typeface="Arial"/>
              </a:rPr>
              <a:t>Sau </a:t>
            </a:r>
            <a:r>
              <a:rPr lang="en-US" sz="1100">
                <a:latin typeface="Arial"/>
                <a:ea typeface="Arial"/>
                <a:cs typeface="Arial"/>
                <a:sym typeface="Arial"/>
              </a:rPr>
              <a:t>khi kết hợp vẽ khung xương lên hình ảnh thì ta thấy rằng độ chính xác của kiến trúc CNN + LSTM tăng đáng kể lên đến 40% còn kiến trúc ConvLSTM đạt kết quả không khả quan.</a:t>
            </a:r>
            <a:endParaRPr sz="1100">
              <a:latin typeface="Arial"/>
              <a:ea typeface="Arial"/>
              <a:cs typeface="Arial"/>
              <a:sym typeface="Arial"/>
            </a:endParaRPr>
          </a:p>
          <a:p>
            <a:pPr marL="0" lvl="0" indent="0" algn="l" rtl="0">
              <a:spcBef>
                <a:spcPts val="1200"/>
              </a:spcBef>
              <a:spcAft>
                <a:spcPts val="0"/>
              </a:spcAft>
              <a:buNone/>
            </a:pPr>
            <a:r>
              <a:rPr lang="en-US" sz="1300">
                <a:latin typeface="Times New Roman"/>
                <a:ea typeface="Times New Roman"/>
                <a:cs typeface="Times New Roman"/>
                <a:sym typeface="Times New Roman"/>
              </a:rPr>
              <a:t>Nhìn tổng quan qua 4 bộ dữ liệu 2 frame, 3 frame, 4 frame, 5 frame liên tiếp thấy rằng LSTM là kiến trúc vượt trội hơn kiến trúc ConvLSTM và CNN + LSTM ta thấy rằng kết quả phân lớp các động tác Taekwondo trên chuỗi hình ảnh là không phù hợp do trên hình ảnh bị nhiễu bởi nền. Kết quả tổng thể độ chính xác của LSTM đạt được là 83% và độ đo AUC mà LSTM đạt được là 99%. </a:t>
            </a:r>
            <a:endParaRPr/>
          </a:p>
        </p:txBody>
      </p:sp>
      <p:sp>
        <p:nvSpPr>
          <p:cNvPr id="496" name="Google Shape;496;g1ab46e95392_1_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ab46e95392_1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g1ab46e95392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ab46e95392_1_3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latin typeface="Times New Roman"/>
                <a:ea typeface="Times New Roman"/>
                <a:cs typeface="Times New Roman"/>
                <a:sym typeface="Times New Roman"/>
              </a:rPr>
              <a:t>Bên cạnh việc thu các độ đo accuracy và AUC để đánh giá, mô hình </a:t>
            </a:r>
            <a:r>
              <a:rPr lang="en-US" sz="1300" smtClean="0">
                <a:latin typeface="Times New Roman"/>
                <a:ea typeface="Times New Roman"/>
                <a:cs typeface="Times New Roman"/>
                <a:sym typeface="Times New Roman"/>
              </a:rPr>
              <a:t>còn </a:t>
            </a:r>
            <a:r>
              <a:rPr lang="en-US" sz="1300">
                <a:latin typeface="Times New Roman"/>
                <a:ea typeface="Times New Roman"/>
                <a:cs typeface="Times New Roman"/>
                <a:sym typeface="Times New Roman"/>
              </a:rPr>
              <a:t>sử dụng ma trận nhầm lẫn để có thể hỗ trợ đánh giá kết quả huấn luyện một cách khách quan hơn. Ma trận nhầm lẫn thu được với 5 frame liên tiếp ở kiến trúc LSTM thu được </a:t>
            </a:r>
            <a:r>
              <a:rPr lang="en-US" sz="1300" smtClean="0">
                <a:latin typeface="Times New Roman"/>
                <a:ea typeface="Times New Roman"/>
                <a:cs typeface="Times New Roman"/>
                <a:sym typeface="Times New Roman"/>
              </a:rPr>
              <a:t>cho</a:t>
            </a:r>
            <a:r>
              <a:rPr lang="en-US" sz="1300" baseline="0" smtClean="0">
                <a:latin typeface="Times New Roman"/>
                <a:ea typeface="Times New Roman"/>
                <a:cs typeface="Times New Roman"/>
                <a:sym typeface="Times New Roman"/>
              </a:rPr>
              <a:t> thấy kết quả rất tốt</a:t>
            </a: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r>
              <a:rPr lang="en-US" sz="1300" smtClean="0">
                <a:latin typeface="Times New Roman"/>
                <a:ea typeface="Times New Roman"/>
                <a:cs typeface="Times New Roman"/>
                <a:sym typeface="Times New Roman"/>
              </a:rPr>
              <a:t>kiến </a:t>
            </a:r>
            <a:r>
              <a:rPr lang="en-US" sz="1300">
                <a:latin typeface="Times New Roman"/>
                <a:ea typeface="Times New Roman"/>
                <a:cs typeface="Times New Roman"/>
                <a:sym typeface="Times New Roman"/>
              </a:rPr>
              <a:t>trúc LSTM cho kết quả dự đoán cho từng phân lớp rất tốt. Hầu hết ở các Class đều đạt được độ chính xác trên 80%. Có những Class như là pose_1, pose_16 và pose_5 đạt độ chính xác tuyệt đối. Song song đó là vẫn có các Class cho kết quả dự đoán khá tệ như là Class pose_14 với kết quả chỉ đạt 67%, pose_15 cho kết quả đạt được là 57% ở class này hầu như kết quả dự đoán nhầm thành Class_16. Sau cùng cho kết quả dự đoán tệ nhất là ở Class pose_2 chỉ đạt được 54% độ chính xác. </a:t>
            </a:r>
            <a:endParaRPr lang="en-US" sz="1300" smtClean="0">
              <a:latin typeface="Times New Roman"/>
              <a:ea typeface="Times New Roman"/>
              <a:cs typeface="Times New Roman"/>
              <a:sym typeface="Times New Roman"/>
            </a:endParaRPr>
          </a:p>
          <a:p>
            <a:pPr marL="146050" lvl="0" indent="0" algn="l" rtl="0">
              <a:spcBef>
                <a:spcPts val="0"/>
              </a:spcBef>
              <a:spcAft>
                <a:spcPts val="0"/>
              </a:spcAft>
              <a:buSzPts val="1300"/>
              <a:buFont typeface="Times New Roman"/>
              <a:buNone/>
            </a:pPr>
            <a:r>
              <a:rPr lang="en-US" sz="1300" smtClean="0">
                <a:latin typeface="Times New Roman"/>
                <a:ea typeface="Times New Roman"/>
                <a:cs typeface="Times New Roman"/>
                <a:sym typeface="Times New Roman"/>
              </a:rPr>
              <a:t>Nhìn </a:t>
            </a:r>
            <a:r>
              <a:rPr lang="en-US" sz="1300">
                <a:latin typeface="Times New Roman"/>
                <a:ea typeface="Times New Roman"/>
                <a:cs typeface="Times New Roman"/>
                <a:sym typeface="Times New Roman"/>
              </a:rPr>
              <a:t>tổng quan thì kiến trúc LSTM với bộ dữ liệu là khung xương của các lớp cho kết quả dự đoán rất tốt.</a:t>
            </a:r>
            <a:endParaRPr sz="1300">
              <a:latin typeface="Times New Roman"/>
              <a:ea typeface="Times New Roman"/>
              <a:cs typeface="Times New Roman"/>
              <a:sym typeface="Times New Roman"/>
            </a:endParaRPr>
          </a:p>
          <a:p>
            <a:pPr marL="457200" lvl="0" indent="-311150" algn="l" rtl="0">
              <a:spcBef>
                <a:spcPts val="0"/>
              </a:spcBef>
              <a:spcAft>
                <a:spcPts val="0"/>
              </a:spcAft>
              <a:buSzPts val="1300"/>
              <a:buFont typeface="Times New Roman"/>
              <a:buChar char="-"/>
            </a:pPr>
            <a:endParaRPr sz="1300">
              <a:latin typeface="Times New Roman"/>
              <a:ea typeface="Times New Roman"/>
              <a:cs typeface="Times New Roman"/>
              <a:sym typeface="Times New Roman"/>
            </a:endParaRPr>
          </a:p>
        </p:txBody>
      </p:sp>
      <p:sp>
        <p:nvSpPr>
          <p:cNvPr id="506" name="Google Shape;506;g1ab46e95392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ab46e95392_1_3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smtClean="0">
                <a:latin typeface="Times New Roman"/>
                <a:ea typeface="Times New Roman"/>
                <a:cs typeface="Times New Roman"/>
                <a:sym typeface="Times New Roman"/>
              </a:rPr>
              <a:t>Ta </a:t>
            </a:r>
            <a:r>
              <a:rPr lang="en-US" sz="1300">
                <a:latin typeface="Times New Roman"/>
                <a:ea typeface="Times New Roman"/>
                <a:cs typeface="Times New Roman"/>
                <a:sym typeface="Times New Roman"/>
              </a:rPr>
              <a:t>thấy rằng kết quả ma trận </a:t>
            </a:r>
            <a:r>
              <a:rPr lang="en-US" sz="1300" smtClean="0">
                <a:latin typeface="Times New Roman"/>
                <a:ea typeface="Times New Roman"/>
                <a:cs typeface="Times New Roman"/>
                <a:sym typeface="Times New Roman"/>
              </a:rPr>
              <a:t>thu </a:t>
            </a:r>
            <a:r>
              <a:rPr lang="en-US" sz="1300">
                <a:latin typeface="Times New Roman"/>
                <a:ea typeface="Times New Roman"/>
                <a:cs typeface="Times New Roman"/>
                <a:sym typeface="Times New Roman"/>
              </a:rPr>
              <a:t>được từ kiến trúc LRCN đạt được không cao. </a:t>
            </a: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Pose_5 </a:t>
            </a:r>
            <a:r>
              <a:rPr lang="en-US" sz="1300">
                <a:latin typeface="Times New Roman"/>
                <a:ea typeface="Times New Roman"/>
                <a:cs typeface="Times New Roman"/>
                <a:sym typeface="Times New Roman"/>
              </a:rPr>
              <a:t>đạt được kết quả nổi bật nhất với độ chính xác là 73% tiếp sau đó là pose_2 với độ chính xác là 63%. Nhìn chung độ chính xác từng phân lớp ở kiến trúc này đạt được không cao, có những lớp đạt được kết rất thấp như là Class pose_14 chỉ đạt 18% và hầu hết các lớp chỉ đạt được dưới 50% độ chính </a:t>
            </a:r>
            <a:r>
              <a:rPr lang="en-US" sz="1300" smtClean="0">
                <a:latin typeface="Times New Roman"/>
                <a:ea typeface="Times New Roman"/>
                <a:cs typeface="Times New Roman"/>
                <a:sym typeface="Times New Roman"/>
              </a:rPr>
              <a:t>xác</a:t>
            </a:r>
          </a:p>
          <a:p>
            <a:pPr marL="0" lvl="0" indent="0" algn="l" rtl="0">
              <a:spcBef>
                <a:spcPts val="0"/>
              </a:spcBef>
              <a:spcAft>
                <a:spcPts val="0"/>
              </a:spcAft>
              <a:buNone/>
            </a:pPr>
            <a:r>
              <a:rPr lang="en-US" sz="1200" smtClean="0">
                <a:latin typeface="Times New Roman"/>
                <a:ea typeface="Times New Roman"/>
                <a:cs typeface="Times New Roman"/>
                <a:sym typeface="Times New Roman"/>
              </a:rPr>
              <a:t>Như đã được biết kiến trúc LRCN là kiến trúc có đầu vào là một chuỗi khung hình liên tiếp nhau được dùng cho việc phân lớp video hình ảnh. </a:t>
            </a:r>
            <a:endParaRPr/>
          </a:p>
        </p:txBody>
      </p:sp>
      <p:sp>
        <p:nvSpPr>
          <p:cNvPr id="516" name="Google Shape;516;g1ab46e95392_1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ab46e95392_1_3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smtClean="0">
                <a:latin typeface="Times New Roman"/>
                <a:ea typeface="Times New Roman"/>
                <a:cs typeface="Times New Roman"/>
                <a:sym typeface="Times New Roman"/>
              </a:rPr>
              <a:t>Ma trận</a:t>
            </a:r>
            <a:r>
              <a:rPr lang="en-US" sz="1300" baseline="0" smtClean="0">
                <a:latin typeface="Times New Roman"/>
                <a:ea typeface="Times New Roman"/>
                <a:cs typeface="Times New Roman"/>
                <a:sym typeface="Times New Roman"/>
              </a:rPr>
              <a:t> nhầm lẫn cho thấy kiến trúc ConvLSTM </a:t>
            </a:r>
            <a:r>
              <a:rPr lang="en-US" sz="1300" smtClean="0">
                <a:latin typeface="Times New Roman"/>
                <a:ea typeface="Times New Roman"/>
                <a:cs typeface="Times New Roman"/>
                <a:sym typeface="Times New Roman"/>
              </a:rPr>
              <a:t>cho </a:t>
            </a:r>
            <a:r>
              <a:rPr lang="en-US" sz="1300">
                <a:latin typeface="Times New Roman"/>
                <a:ea typeface="Times New Roman"/>
                <a:cs typeface="Times New Roman"/>
                <a:sym typeface="Times New Roman"/>
              </a:rPr>
              <a:t>kết quả tệ nhất, hầu hết các lớp ở kiến trúc này đều dự đoán sai dù đã sử dụng cách thức tăng đặc trưng trên hình ảnh. </a:t>
            </a: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LSTM</a:t>
            </a:r>
            <a:r>
              <a:rPr lang="en-US" sz="1300" baseline="0" smtClean="0">
                <a:latin typeface="Times New Roman"/>
                <a:ea typeface="Times New Roman"/>
                <a:cs typeface="Times New Roman"/>
                <a:sym typeface="Times New Roman"/>
              </a:rPr>
              <a:t> đạt kết quả tốt nhất trong 3 kiến trúc nên chọn LSTM để chọn tham số số khung hình trên giây.</a:t>
            </a: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endParaRPr lang="en-US" sz="1300" smtClean="0">
              <a:latin typeface="Times New Roman"/>
              <a:ea typeface="Times New Roman"/>
              <a:cs typeface="Times New Roman"/>
              <a:sym typeface="Times New Roman"/>
            </a:endParaRPr>
          </a:p>
          <a:p>
            <a:pPr marL="0" lvl="0" indent="0" algn="l" rtl="0">
              <a:spcBef>
                <a:spcPts val="0"/>
              </a:spcBef>
              <a:spcAft>
                <a:spcPts val="0"/>
              </a:spcAft>
              <a:buNone/>
            </a:pPr>
            <a:r>
              <a:rPr lang="en-US" sz="1300" smtClean="0">
                <a:latin typeface="Times New Roman"/>
                <a:ea typeface="Times New Roman"/>
                <a:cs typeface="Times New Roman"/>
                <a:sym typeface="Times New Roman"/>
              </a:rPr>
              <a:t>Class </a:t>
            </a:r>
            <a:r>
              <a:rPr lang="en-US" sz="1300">
                <a:latin typeface="Times New Roman"/>
                <a:ea typeface="Times New Roman"/>
                <a:cs typeface="Times New Roman"/>
                <a:sym typeface="Times New Roman"/>
              </a:rPr>
              <a:t>mà kiến trúc này cho kết quả cao nhất là pose_7 với chỉ đạt được 40%. Còn các Class khác cho kết quả không cao</a:t>
            </a:r>
            <a:endParaRPr/>
          </a:p>
        </p:txBody>
      </p:sp>
      <p:sp>
        <p:nvSpPr>
          <p:cNvPr id="526" name="Google Shape;526;g1ab46e95392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ab46e95392_1_3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US"/>
              <a:t>Với bộ kết quả là 5 khung hình </a:t>
            </a:r>
            <a:r>
              <a:rPr lang="en-US" smtClean="0"/>
              <a:t>/giây </a:t>
            </a:r>
            <a:r>
              <a:rPr lang="en-US"/>
              <a:t>ta thấy rằng các kiến trúc cho việc phân loại video action recognize không phù hợp với bộ dữ liệu nên tiến hành tăng số khung hình trên giây ở kiến trúc </a:t>
            </a:r>
            <a:r>
              <a:rPr lang="en-US" smtClean="0"/>
              <a:t>LSTM: </a:t>
            </a:r>
            <a:r>
              <a:rPr lang="en-US" sz="1200" b="1" smtClean="0">
                <a:latin typeface="Times New Roman"/>
                <a:ea typeface="Times New Roman"/>
                <a:cs typeface="Times New Roman"/>
                <a:sym typeface="Times New Roman"/>
              </a:rPr>
              <a:t>Nhìn chung qua tất cả bộ dữ liệu ta thấy kết quả lấy 5 khung xương liên tiếp để huấn luyện mô hình đạt kết quả tốt nhất</a:t>
            </a:r>
          </a:p>
          <a:p>
            <a:pPr marL="0" lvl="0" indent="0" algn="l" rtl="0">
              <a:lnSpc>
                <a:spcPct val="115000"/>
              </a:lnSpc>
              <a:spcBef>
                <a:spcPts val="1200"/>
              </a:spcBef>
              <a:spcAft>
                <a:spcPts val="0"/>
              </a:spcAft>
              <a:buNone/>
            </a:pPr>
            <a:endParaRPr b="1"/>
          </a:p>
          <a:p>
            <a:pPr marL="457200" lvl="0" indent="-317500" algn="l" rtl="0">
              <a:lnSpc>
                <a:spcPct val="115000"/>
              </a:lnSpc>
              <a:spcBef>
                <a:spcPts val="1200"/>
              </a:spcBef>
              <a:spcAft>
                <a:spcPts val="0"/>
              </a:spcAft>
              <a:buSzPts val="1400"/>
              <a:buChar char="-"/>
            </a:pPr>
            <a:r>
              <a:rPr lang="en-US" sz="1100">
                <a:latin typeface="Arial"/>
                <a:ea typeface="Arial"/>
                <a:cs typeface="Arial"/>
                <a:sym typeface="Arial"/>
              </a:rPr>
              <a:t>Ở đây 2f, 3f, 4f và 5f là số khung xương liên tiếp để đưa vào huấn </a:t>
            </a:r>
            <a:r>
              <a:rPr lang="en-US" sz="1100" smtClean="0">
                <a:latin typeface="Arial"/>
                <a:ea typeface="Arial"/>
                <a:cs typeface="Arial"/>
                <a:sym typeface="Arial"/>
              </a:rPr>
              <a:t>luyện</a:t>
            </a:r>
          </a:p>
          <a:p>
            <a:pPr marL="457200" lvl="0" indent="-317500" algn="l" rtl="0">
              <a:lnSpc>
                <a:spcPct val="115000"/>
              </a:lnSpc>
              <a:spcBef>
                <a:spcPts val="1200"/>
              </a:spcBef>
              <a:spcAft>
                <a:spcPts val="0"/>
              </a:spcAft>
              <a:buSzPts val="1400"/>
              <a:buChar char="-"/>
            </a:pPr>
            <a:r>
              <a:rPr lang="en-US" sz="1100" b="1" smtClean="0">
                <a:latin typeface="Arial"/>
                <a:ea typeface="Arial"/>
                <a:cs typeface="Arial"/>
                <a:sym typeface="Arial"/>
              </a:rPr>
              <a:t>Với </a:t>
            </a:r>
            <a:r>
              <a:rPr lang="en-US" sz="1100" b="1">
                <a:latin typeface="Arial"/>
                <a:ea typeface="Arial"/>
                <a:cs typeface="Arial"/>
                <a:sym typeface="Arial"/>
              </a:rPr>
              <a:t>2 khung xương </a:t>
            </a:r>
            <a:r>
              <a:rPr lang="en-US" sz="1100">
                <a:latin typeface="Arial"/>
                <a:ea typeface="Arial"/>
                <a:cs typeface="Arial"/>
                <a:sym typeface="Arial"/>
              </a:rPr>
              <a:t>liên tiếp ta thấy rằng các bộ dữ liệu 10, 20, 30 khung hình trên giây thì kết quả đạt độ chính xác gần như tương đương </a:t>
            </a:r>
            <a:r>
              <a:rPr lang="en-US" sz="1100" smtClean="0">
                <a:latin typeface="Arial"/>
                <a:ea typeface="Arial"/>
                <a:cs typeface="Arial"/>
                <a:sym typeface="Arial"/>
              </a:rPr>
              <a:t>nhau, kết quả Accuracy on Testing set ở 20 khung hình trên giây đạt kết quả thấp nhất với 77.5% độ chính xác và đạt cao nhất là 30 khung hình trên giây với 79.7%, kết quả AUC on Testing set thì 30 khung hình trên giây cũng đạt kết quả cao nhất với 98%.  Về loss thì cả 3 bộ dữ liệu đều cho kết quả tốt. nhìn </a:t>
            </a:r>
            <a:r>
              <a:rPr lang="en-US" sz="1100">
                <a:latin typeface="Arial"/>
                <a:ea typeface="Arial"/>
                <a:cs typeface="Arial"/>
                <a:sym typeface="Arial"/>
              </a:rPr>
              <a:t>tổng thể trên 2 khung xương liên tiếp thì kết quả </a:t>
            </a:r>
            <a:r>
              <a:rPr lang="en-US" sz="1100" b="1">
                <a:solidFill>
                  <a:srgbClr val="FFC000"/>
                </a:solidFill>
                <a:latin typeface="Arial"/>
                <a:ea typeface="Arial"/>
                <a:cs typeface="Arial"/>
                <a:sym typeface="Arial"/>
              </a:rPr>
              <a:t>30 khung hình trên giây đạt tốt nhất.</a:t>
            </a:r>
            <a:endParaRPr sz="1100" b="1">
              <a:solidFill>
                <a:srgbClr val="FFC000"/>
              </a:solidFill>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100" b="1">
                <a:latin typeface="Arial"/>
                <a:ea typeface="Arial"/>
                <a:cs typeface="Arial"/>
                <a:sym typeface="Arial"/>
              </a:rPr>
              <a:t>Dữ liệu là 3 khung xương </a:t>
            </a:r>
            <a:r>
              <a:rPr lang="en-US" sz="1100">
                <a:latin typeface="Arial"/>
                <a:ea typeface="Arial"/>
                <a:cs typeface="Arial"/>
                <a:sym typeface="Arial"/>
              </a:rPr>
              <a:t>liên tiếp ta thấy </a:t>
            </a:r>
            <a:r>
              <a:rPr lang="en-US" sz="1100" smtClean="0">
                <a:latin typeface="Arial"/>
                <a:ea typeface="Arial"/>
                <a:cs typeface="Arial"/>
                <a:sym typeface="Arial"/>
              </a:rPr>
              <a:t>được rằng độ chính xác trên 3 bộ dữ liệu 10, 20, 30 frames thì kết quả độ chính xác của 30 frame mỗi giây đạt cao nhất với độ chính xác với 80% và thấp nhất là kết quả bộ dữ liệu 20 frames trên giây với 78% độ chính xác trên testing set. Độ đo AUC trên 10 frames mỗi giây đạt cao nhất với 98%. Nhìn tổng thể độ bộ </a:t>
            </a:r>
            <a:r>
              <a:rPr lang="en-US" sz="1100" b="1">
                <a:latin typeface="Arial"/>
                <a:ea typeface="Arial"/>
                <a:cs typeface="Arial"/>
                <a:sym typeface="Arial"/>
              </a:rPr>
              <a:t>dữ liệu 30 khung hình trên giây vượt trội hơn 2 bộ dữ liệu còn lại</a:t>
            </a:r>
            <a:r>
              <a:rPr lang="en-US" sz="1100">
                <a:latin typeface="Arial"/>
                <a:ea typeface="Arial"/>
                <a:cs typeface="Arial"/>
                <a:sym typeface="Arial"/>
              </a:rPr>
              <a:t> do nó vượt trội về các tham số như Accuracy on Traning set, Accuracy on Testing set, Loss on Training set và Auc on Training set.</a:t>
            </a:r>
            <a:endParaRPr sz="110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100">
                <a:latin typeface="Arial"/>
                <a:ea typeface="Arial"/>
                <a:cs typeface="Arial"/>
                <a:sym typeface="Arial"/>
              </a:rPr>
              <a:t>Đối với </a:t>
            </a:r>
            <a:r>
              <a:rPr lang="en-US" sz="1100" b="1">
                <a:latin typeface="Arial"/>
                <a:ea typeface="Arial"/>
                <a:cs typeface="Arial"/>
                <a:sym typeface="Arial"/>
              </a:rPr>
              <a:t>4 khung xương </a:t>
            </a:r>
            <a:r>
              <a:rPr lang="en-US" sz="1100">
                <a:latin typeface="Arial"/>
                <a:ea typeface="Arial"/>
                <a:cs typeface="Arial"/>
                <a:sym typeface="Arial"/>
              </a:rPr>
              <a:t>liên tiếp độ chính xác cao nhất thuộc về 10 khung hình trên giây với 82% trên Testing set, bên cạnh đó độ đo AUC cũng đạt kết quả cao nhất với 98%. Kết quả Loss on Testing set trên bộ dữ liệu 30 frames mỗi giây đạt tốt nhất nhưng ngược lại ở Training set. Accuracy trên Training set cũng đạt giá trị cao nhất cho bộ dữ liệu 30 frame mỗi giây.</a:t>
            </a:r>
            <a:endParaRPr sz="1100">
              <a:latin typeface="Arial"/>
              <a:ea typeface="Arial"/>
              <a:cs typeface="Arial"/>
              <a:sym typeface="Arial"/>
            </a:endParaRPr>
          </a:p>
          <a:p>
            <a:pPr marL="457200" lvl="0" indent="-317500" algn="l" rtl="0">
              <a:lnSpc>
                <a:spcPct val="115000"/>
              </a:lnSpc>
              <a:spcBef>
                <a:spcPts val="0"/>
              </a:spcBef>
              <a:spcAft>
                <a:spcPts val="0"/>
              </a:spcAft>
              <a:buSzPts val="1400"/>
              <a:buChar char="-"/>
            </a:pPr>
            <a:r>
              <a:rPr lang="en-US" sz="1300">
                <a:latin typeface="Times New Roman"/>
                <a:ea typeface="Times New Roman"/>
                <a:cs typeface="Times New Roman"/>
                <a:sym typeface="Times New Roman"/>
              </a:rPr>
              <a:t>Còn lại là </a:t>
            </a:r>
            <a:r>
              <a:rPr lang="en-US" sz="1300" b="1">
                <a:latin typeface="Times New Roman"/>
                <a:ea typeface="Times New Roman"/>
                <a:cs typeface="Times New Roman"/>
                <a:sym typeface="Times New Roman"/>
              </a:rPr>
              <a:t>5 khung xương </a:t>
            </a:r>
            <a:r>
              <a:rPr lang="en-US" sz="1300">
                <a:latin typeface="Times New Roman"/>
                <a:ea typeface="Times New Roman"/>
                <a:cs typeface="Times New Roman"/>
                <a:sym typeface="Times New Roman"/>
              </a:rPr>
              <a:t>liên tiếp nhìn chung tất cả bộ dữ liệu đạt được từ 79% trở lên riêng 10 frames trên giây đạt giá trị vượt trội hơn tất cả với 84% on Training set. Độ đo AUC trên bộ dữ liệu của 10 frames trên giây cũng đạt giá trị cao nhất. </a:t>
            </a:r>
            <a:endParaRPr/>
          </a:p>
        </p:txBody>
      </p:sp>
      <p:sp>
        <p:nvSpPr>
          <p:cNvPr id="536" name="Google Shape;536;g1ab46e95392_1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ab46e95392_1_3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sz="1100" b="1" smtClean="0">
                <a:latin typeface="Arial"/>
                <a:ea typeface="Arial"/>
                <a:cs typeface="Arial"/>
                <a:sym typeface="Arial"/>
              </a:rPr>
              <a:t>kết </a:t>
            </a:r>
            <a:r>
              <a:rPr lang="en-US" sz="1100" b="1">
                <a:latin typeface="Arial"/>
                <a:ea typeface="Arial"/>
                <a:cs typeface="Arial"/>
                <a:sym typeface="Arial"/>
              </a:rPr>
              <a:t>quả F1-score trên kiến trúc </a:t>
            </a:r>
            <a:r>
              <a:rPr lang="en-US" sz="1100" b="1" smtClean="0">
                <a:latin typeface="Arial"/>
                <a:ea typeface="Arial"/>
                <a:cs typeface="Arial"/>
                <a:sym typeface="Arial"/>
              </a:rPr>
              <a:t>LSTM với</a:t>
            </a:r>
            <a:r>
              <a:rPr lang="en-US" sz="1100" b="1" baseline="0" smtClean="0">
                <a:latin typeface="Arial"/>
                <a:ea typeface="Arial"/>
                <a:cs typeface="Arial"/>
                <a:sym typeface="Arial"/>
              </a:rPr>
              <a:t> các tham số</a:t>
            </a:r>
            <a:endParaRPr sz="1100" b="1">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Trên bộ dữ liệu 10 khung hình trên một giây, độ đo F1-score đạt giá trị cao nhất 97% ở pose_12 với 5 khung xương liên tiếp, trong khi pose_9 đạt giá trị thấp nhất là 56.6% với 3 khung xương liên tiếp.</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2 khung xương liên tiếp, có thể thấy kết quả F1-score của các pose cao nhất là 90.6% ở pose_12, thấp nhất đạt được là 54.6% ở pose_9. Hầu hết các pose còn lại đều trên 76%.</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3 khung xương liên tiếp, độ đo F1-score cao nhất thu được 94.8% ở pose_12, thấp nhất ở pose_9 với 56.6%.</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Đối với 4 khung xương liên tiếp, kết quả F1-score thu được tốt với cao nhất ở 94.8% ở pose_2, thấp nhất ở pose_9 với 58.6%.</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Đối với 5 khung xương liên tiếp, F1-score cao nhất thu được là 97% ở pose_12, các pose khác đều có F1-score từ 63% trở lên, thấp nhất là ở pose_9.</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Trên bộ dữ liệu 20 khung hình trên một giây, độ đo F1-score đạt giá trị cao nhất là 94.6% ở pose_12 với 4 khung xương liên tiếp, F1-score của pose_9 thấp nhất của nó với 53.6%.</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2 khung xương liên tiếp, F1-score cao nhất đạt được là 92.6% ở pose_12, thấp nhất là ở pose_9 với 53.8%, các pose còn lại đều cho độ đo F1-score trên 74%.</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3 khung xương liên tiếp, F1-score cao nhất đạt được là 87.8% ở pose_1, các pose khác có F1-score trên 70%, ngoại trừ pose_9 thấp nhất với 53.6%.</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4 khung xương liên tiếp, F1-score cao nhất đạt được là 94.6% ở pose_12, thấp nhất ở pose_9 với 55.4%.</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5 khung xương liên tiếp, độ đo F1-score cao nhất có giá trị 93.2% ở pose_12, hầu hết các pose đều cho F1-score trên 71.4%, trừ pose_4 và pose_9 có giá trị là 59%.</a:t>
            </a:r>
            <a:endParaRPr sz="1100">
              <a:latin typeface="Arial"/>
              <a:ea typeface="Arial"/>
              <a:cs typeface="Arial"/>
              <a:sym typeface="Arial"/>
            </a:endParaRPr>
          </a:p>
          <a:p>
            <a:pPr marL="355600" lvl="0" indent="0" algn="l" rtl="0">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a:t>
            </a:r>
            <a:r>
              <a:rPr lang="en-US" sz="700">
                <a:latin typeface="Times New Roman"/>
                <a:ea typeface="Times New Roman"/>
                <a:cs typeface="Times New Roman"/>
                <a:sym typeface="Times New Roman"/>
              </a:rPr>
              <a:t>        </a:t>
            </a:r>
            <a:r>
              <a:rPr lang="en-US" sz="1100">
                <a:latin typeface="Arial"/>
                <a:ea typeface="Arial"/>
                <a:cs typeface="Arial"/>
                <a:sym typeface="Arial"/>
              </a:rPr>
              <a:t>Trên bộ dữ liệu 30 khung hình trên một giây, F1-score cao nhất đo được là 93.4% ở pose_12 với 2 khung xương liên tiếp, độ đo F1-score thấp nhất thuộc về pose_11 với 55% tại 3 khung xương liên tiếp.</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2 khung xương liên tiếp, F1-score cao nhất là 93.4% ở pose_12, thấp nhất là 56.4% ở pose_9.</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3 khung xương liên tiếp, F1-score cao nhất là 91.4% ở pose_12 và thấp nhất là 55% ở pose_11.</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4 khung xương liên tiếp, pose_14 đạt độ đo F1-score cao nhất là 91.6%, ở pose_9 với 56% - thấp nhất trong các pose.</a:t>
            </a:r>
            <a:endParaRPr sz="1100">
              <a:latin typeface="Arial"/>
              <a:ea typeface="Arial"/>
              <a:cs typeface="Arial"/>
              <a:sym typeface="Arial"/>
            </a:endParaRPr>
          </a:p>
          <a:p>
            <a:pPr marL="723900" lvl="0" indent="0" algn="l" rtl="0">
              <a:lnSpc>
                <a:spcPct val="115000"/>
              </a:lnSpc>
              <a:spcBef>
                <a:spcPts val="1200"/>
              </a:spcBef>
              <a:spcAft>
                <a:spcPts val="0"/>
              </a:spcAft>
              <a:buClr>
                <a:schemeClr val="dk1"/>
              </a:buClr>
              <a:buSzPts val="1100"/>
              <a:buFont typeface="Arial"/>
              <a:buNone/>
            </a:pPr>
            <a:r>
              <a:rPr lang="en-US" sz="1100">
                <a:latin typeface="Courier New"/>
                <a:ea typeface="Courier New"/>
                <a:cs typeface="Courier New"/>
                <a:sym typeface="Courier New"/>
              </a:rPr>
              <a:t>+</a:t>
            </a:r>
            <a:r>
              <a:rPr lang="en-US" sz="700">
                <a:latin typeface="Times New Roman"/>
                <a:ea typeface="Times New Roman"/>
                <a:cs typeface="Times New Roman"/>
                <a:sym typeface="Times New Roman"/>
              </a:rPr>
              <a:t>   </a:t>
            </a:r>
            <a:r>
              <a:rPr lang="en-US" sz="1100">
                <a:latin typeface="Arial"/>
                <a:ea typeface="Arial"/>
                <a:cs typeface="Arial"/>
                <a:sym typeface="Arial"/>
              </a:rPr>
              <a:t>Với 5 khung xương liên tiếp, chỉ số F1-score cao nhất là 91.6% ở pose_13, thấp nhất là ở pose_9 với 58%.</a:t>
            </a:r>
            <a:endParaRPr sz="1100">
              <a:latin typeface="Arial"/>
              <a:ea typeface="Arial"/>
              <a:cs typeface="Arial"/>
              <a:sym typeface="Arial"/>
            </a:endParaRPr>
          </a:p>
          <a:p>
            <a:pPr marL="0" lvl="0" indent="0" algn="l" rtl="0">
              <a:spcBef>
                <a:spcPts val="1200"/>
              </a:spcBef>
              <a:spcAft>
                <a:spcPts val="0"/>
              </a:spcAft>
              <a:buNone/>
            </a:pPr>
            <a:endParaRPr/>
          </a:p>
        </p:txBody>
      </p:sp>
      <p:sp>
        <p:nvSpPr>
          <p:cNvPr id="546" name="Google Shape;546;g1ab46e95392_1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ab46e95392_1_3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300">
                <a:latin typeface="Times New Roman"/>
                <a:ea typeface="Times New Roman"/>
                <a:cs typeface="Times New Roman"/>
                <a:sym typeface="Times New Roman"/>
              </a:rPr>
              <a:t>Lưu đồ chức năng đăng ký</a:t>
            </a:r>
            <a:endParaRPr/>
          </a:p>
        </p:txBody>
      </p:sp>
      <p:sp>
        <p:nvSpPr>
          <p:cNvPr id="555" name="Google Shape;555;g1ab46e95392_1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ab46e95392_1_3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4" name="Google Shape;564;g1ab46e95392_1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1ab46e95392_1_3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1ab46e95392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ab46e95392_1_40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g1ab46e95392_1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ab46e95392_1_4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4" name="Google Shape;594;g1ab46e95392_1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b2bfc6f970_1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[1] Nhận điện hành động là một lĩnh vực nghiên cứu rộng rãi trong thị giác máy tính. Các ứng dụng của nó bao gồm hệ thống giám sát, phân tích video, robot và một loạt các hệ thống có liên quan đến sự tương tác giữa người và các thiết bị điện tử.</a:t>
            </a:r>
            <a:endParaRPr>
              <a:latin typeface="Times New Roman"/>
              <a:ea typeface="Times New Roman"/>
              <a:cs typeface="Times New Roman"/>
              <a:sym typeface="Times New Roman"/>
            </a:endParaRPr>
          </a:p>
          <a:p>
            <a:pPr marL="0" lvl="0" indent="0" algn="l" rtl="0">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[2] Ở Đại học Công nghiệp Hà Nội, nhóm sinh viên Công nghệ Thông tin đã ứng dụng trí tuệ nhân tạo để phát triển phần mềm chống gian lận thi cử có độ chính xác cao và đã được ứng dụng trong nhà trường, hệ thống này sử dụng computer vision để lấy hình ảnh từ camera giám sát về các hành động bất thường, nếu có bất thường thì hệ thống sẽ ghi nhận lại. Với hệ thống này thì chỉ cần một giám thị coi thi.</a:t>
            </a:r>
            <a:endParaRPr sz="1100">
              <a:latin typeface="Arial"/>
              <a:ea typeface="Arial"/>
              <a:cs typeface="Arial"/>
              <a:sym typeface="Arial"/>
            </a:endParaRPr>
          </a:p>
          <a:p>
            <a:pPr marL="0" lvl="0" indent="0" algn="l" rtl="0">
              <a:spcBef>
                <a:spcPts val="1200"/>
              </a:spcBef>
              <a:spcAft>
                <a:spcPts val="0"/>
              </a:spcAft>
              <a:buNone/>
            </a:pPr>
            <a:endParaRPr/>
          </a:p>
        </p:txBody>
      </p:sp>
      <p:sp>
        <p:nvSpPr>
          <p:cNvPr id="231" name="Google Shape;231;g1b2bfc6f970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ab46e95392_1_4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g1ab46e95392_1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1ab46e95392_1_4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g1ab46e95392_1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ab46e95392_1_4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1ab46e95392_1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ab46e95392_1_4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g1ab46e95392_1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1ab46e95392_1_4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2" name="Google Shape;642;g1ab46e95392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ab46e95392_1_4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2" name="Google Shape;652;g1ab46e95392_1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ab46e95392_1_4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1ab46e95392_1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1ab46e95392_1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 name="Google Shape;671;g1ab46e95392_1_4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1ab46e95392_1_5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0" name="Google Shape;680;g1ab46e95392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ab46e95392_1_5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g1ab46e95392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b30a59aef5_4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Clr>
                <a:schemeClr val="dk1"/>
              </a:buClr>
              <a:buSzPts val="1100"/>
              <a:buFont typeface="Arial"/>
              <a:buNone/>
            </a:pPr>
            <a:r>
              <a:rPr lang="en-US">
                <a:latin typeface="Times New Roman"/>
                <a:ea typeface="Times New Roman"/>
                <a:cs typeface="Times New Roman"/>
                <a:sym typeface="Times New Roman"/>
              </a:rPr>
              <a:t>[1] Computer vision là một công cụ mạnh mẽ được sử dụng ở thế vận hội Olympic được dùng để đánh giá các động tác, chuyển động của các vận động viên một cách chuẩn xác hơn. Nhận dạng các hành động trong bộ môn Khúc côn cầu, nhận diện các hành động cụ thể trong bộ môn Quần vợt, trợ lý vật lý trị </a:t>
            </a:r>
            <a:r>
              <a:rPr lang="en-US" smtClean="0">
                <a:latin typeface="Times New Roman"/>
                <a:ea typeface="Times New Roman"/>
                <a:cs typeface="Times New Roman"/>
                <a:sym typeface="Times New Roman"/>
              </a:rPr>
              <a:t>liệu,.. </a:t>
            </a:r>
            <a:r>
              <a:rPr lang="en-US">
                <a:latin typeface="Times New Roman"/>
                <a:ea typeface="Times New Roman"/>
                <a:cs typeface="Times New Roman"/>
                <a:sym typeface="Times New Roman"/>
              </a:rPr>
              <a:t>là một số ứng dụng của computer vision trong việc phát hiện các chuyển động.</a:t>
            </a:r>
            <a:endParaRPr>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r>
              <a:rPr lang="en-US">
                <a:latin typeface="Times New Roman"/>
                <a:ea typeface="Times New Roman"/>
                <a:cs typeface="Times New Roman"/>
                <a:sym typeface="Times New Roman"/>
              </a:rPr>
              <a:t>[2] Tại giải Bóng đá Vô địch Thế giới Qatar 2022 đã lần đầu tiên áp dụng công nghệ bắt việt vị bán tự động (SAOT) để phát hiện lỗi việt vị của các cầu thủ trong trận đấu. Công nghệ này sẽ giám sát cũng như theo dõi các cầu thủ và quả bóng bằng việc sử dụng 12 camera theo dõi.</a:t>
            </a:r>
            <a:endParaRPr/>
          </a:p>
        </p:txBody>
      </p:sp>
      <p:sp>
        <p:nvSpPr>
          <p:cNvPr id="257" name="Google Shape;257;g1b30a59aef5_4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ab46e95392_1_5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Đây</a:t>
            </a:r>
            <a:r>
              <a:rPr lang="en-US" baseline="0" smtClean="0"/>
              <a:t> là chức năng mới thêm vào</a:t>
            </a:r>
            <a:endParaRPr/>
          </a:p>
        </p:txBody>
      </p:sp>
      <p:sp>
        <p:nvSpPr>
          <p:cNvPr id="690" name="Google Shape;690;g1ab46e95392_1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39013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ab46e95392_1_5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0" name="Google Shape;700;g1ab46e95392_1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1ab5d98b2ec_2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[1] </a:t>
            </a:r>
            <a:r>
              <a:rPr lang="en-US" sz="1300">
                <a:latin typeface="Times New Roman"/>
                <a:ea typeface="Times New Roman"/>
                <a:cs typeface="Times New Roman"/>
                <a:sym typeface="Times New Roman"/>
              </a:rPr>
              <a:t>Trên dữ liệu 1D, tác vụ phân loại tư thế Taekwondo thực hiện nhanh hơn so với phân loại hình ảnh trên ảnh 2D, tuy nhiên nó vẫn đạt độ chính xác trung bình khá tốt trên 80% trên tập thử nghiệm. Ngoài ra, dữ liệu khung hình tập trung vào chuyển động và hướng của tư thế, trong khi hình ảnh có thể chứa nhiễu như giới tính, nền, màu da, v.v.. Nó có thể gây nhiễu trong các tác vụ phân loại hình ảnh</a:t>
            </a:r>
            <a:endParaRPr sz="1300">
              <a:latin typeface="Times New Roman"/>
              <a:ea typeface="Times New Roman"/>
              <a:cs typeface="Times New Roman"/>
              <a:sym typeface="Times New Roman"/>
            </a:endParaRPr>
          </a:p>
        </p:txBody>
      </p:sp>
      <p:sp>
        <p:nvSpPr>
          <p:cNvPr id="708" name="Google Shape;708;g1ab5d98b2ec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ab5d98b2ec_2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1200"/>
              </a:spcAft>
              <a:buNone/>
            </a:pPr>
            <a:endParaRPr/>
          </a:p>
        </p:txBody>
      </p:sp>
      <p:sp>
        <p:nvSpPr>
          <p:cNvPr id="717" name="Google Shape;717;g1ab5d98b2ec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5" name="Google Shape;72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b30a59aef5_4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1b30a59aef5_4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b30a59aef5_4_1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g1b30a59aef5_4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ab46e95392_1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1ab46e9539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ab46e95392_1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1ab46e9539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Slide layout">
  <p:cSld name="Cover Slide layout">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40"/>
          <p:cNvSpPr txBox="1">
            <a:spLocks noGrp="1"/>
          </p:cNvSpPr>
          <p:nvPr>
            <p:ph type="body" idx="1"/>
          </p:nvPr>
        </p:nvSpPr>
        <p:spPr>
          <a:xfrm>
            <a:off x="2879812" y="1923678"/>
            <a:ext cx="3384376" cy="10482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 name="Google Shape;13;p40"/>
          <p:cNvSpPr txBox="1">
            <a:spLocks noGrp="1"/>
          </p:cNvSpPr>
          <p:nvPr>
            <p:ph type="body" idx="2"/>
          </p:nvPr>
        </p:nvSpPr>
        <p:spPr>
          <a:xfrm>
            <a:off x="2879664" y="3003798"/>
            <a:ext cx="3384376" cy="48117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accent1"/>
              </a:buClr>
              <a:buSzPts val="1200"/>
              <a:buFont typeface="Arial"/>
              <a:buNone/>
              <a:defRPr sz="12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Google Shape;14;p40"/>
          <p:cNvSpPr/>
          <p:nvPr/>
        </p:nvSpPr>
        <p:spPr>
          <a:xfrm>
            <a:off x="2979198" y="996200"/>
            <a:ext cx="3240360" cy="3240360"/>
          </a:xfrm>
          <a:prstGeom prst="ellipse">
            <a:avLst/>
          </a:prstGeom>
          <a:noFill/>
          <a:ln w="15875"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 name="Shape 63"/>
        <p:cNvGrpSpPr/>
        <p:nvPr/>
      </p:nvGrpSpPr>
      <p:grpSpPr>
        <a:xfrm>
          <a:off x="0" y="0"/>
          <a:ext cx="0" cy="0"/>
          <a:chOff x="0" y="0"/>
          <a:chExt cx="0" cy="0"/>
        </a:xfrm>
      </p:grpSpPr>
      <p:sp>
        <p:nvSpPr>
          <p:cNvPr id="64" name="Google Shape;64;p53"/>
          <p:cNvSpPr/>
          <p:nvPr/>
        </p:nvSpPr>
        <p:spPr>
          <a:xfrm rot="10800000">
            <a:off x="6804000" y="1"/>
            <a:ext cx="2340000" cy="234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5" name="Google Shape;65;p53"/>
          <p:cNvSpPr>
            <a:spLocks noGrp="1"/>
          </p:cNvSpPr>
          <p:nvPr>
            <p:ph type="pic" idx="2"/>
          </p:nvPr>
        </p:nvSpPr>
        <p:spPr>
          <a:xfrm>
            <a:off x="5424595" y="286544"/>
            <a:ext cx="2160000" cy="2160000"/>
          </a:xfrm>
          <a:prstGeom prst="diamond">
            <a:avLst/>
          </a:prstGeom>
          <a:solidFill>
            <a:srgbClr val="F2F2F2"/>
          </a:solidFill>
          <a:ln>
            <a:noFill/>
          </a:ln>
        </p:spPr>
      </p:sp>
      <p:sp>
        <p:nvSpPr>
          <p:cNvPr id="66" name="Google Shape;66;p53"/>
          <p:cNvSpPr>
            <a:spLocks noGrp="1"/>
          </p:cNvSpPr>
          <p:nvPr>
            <p:ph type="pic" idx="3"/>
          </p:nvPr>
        </p:nvSpPr>
        <p:spPr>
          <a:xfrm>
            <a:off x="4260726" y="1476772"/>
            <a:ext cx="2160000" cy="2160000"/>
          </a:xfrm>
          <a:prstGeom prst="diamond">
            <a:avLst/>
          </a:prstGeom>
          <a:solidFill>
            <a:srgbClr val="F2F2F2"/>
          </a:solidFill>
          <a:ln>
            <a:noFill/>
          </a:ln>
        </p:spPr>
      </p:sp>
      <p:sp>
        <p:nvSpPr>
          <p:cNvPr id="67" name="Google Shape;67;p53"/>
          <p:cNvSpPr>
            <a:spLocks noGrp="1"/>
          </p:cNvSpPr>
          <p:nvPr>
            <p:ph type="pic" idx="4"/>
          </p:nvPr>
        </p:nvSpPr>
        <p:spPr>
          <a:xfrm>
            <a:off x="5424595" y="2662808"/>
            <a:ext cx="2160000" cy="2160000"/>
          </a:xfrm>
          <a:prstGeom prst="diamond">
            <a:avLst/>
          </a:prstGeom>
          <a:solidFill>
            <a:srgbClr val="F2F2F2"/>
          </a:solidFill>
          <a:ln>
            <a:noFill/>
          </a:ln>
        </p:spPr>
      </p:sp>
      <p:sp>
        <p:nvSpPr>
          <p:cNvPr id="68" name="Google Shape;68;p53"/>
          <p:cNvSpPr>
            <a:spLocks noGrp="1"/>
          </p:cNvSpPr>
          <p:nvPr>
            <p:ph type="pic" idx="5"/>
          </p:nvPr>
        </p:nvSpPr>
        <p:spPr>
          <a:xfrm>
            <a:off x="6588464" y="1476772"/>
            <a:ext cx="2160000" cy="2160000"/>
          </a:xfrm>
          <a:prstGeom prst="diamond">
            <a:avLst/>
          </a:prstGeom>
          <a:solidFill>
            <a:srgbClr val="F2F2F2"/>
          </a:solidFill>
          <a:ln>
            <a:noFill/>
          </a:ln>
        </p:spPr>
      </p:sp>
      <p:sp>
        <p:nvSpPr>
          <p:cNvPr id="69" name="Google Shape;69;p53"/>
          <p:cNvSpPr/>
          <p:nvPr/>
        </p:nvSpPr>
        <p:spPr>
          <a:xfrm>
            <a:off x="0" y="2803500"/>
            <a:ext cx="2340000" cy="2340000"/>
          </a:xfrm>
          <a:prstGeom prst="rtTriangl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0" name="Google Shape;70;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Images and Contents Layout">
  <p:cSld name="8_Images and Contents Layout">
    <p:spTree>
      <p:nvGrpSpPr>
        <p:cNvPr id="1" name="Shape 71"/>
        <p:cNvGrpSpPr/>
        <p:nvPr/>
      </p:nvGrpSpPr>
      <p:grpSpPr>
        <a:xfrm>
          <a:off x="0" y="0"/>
          <a:ext cx="0" cy="0"/>
          <a:chOff x="0" y="0"/>
          <a:chExt cx="0" cy="0"/>
        </a:xfrm>
      </p:grpSpPr>
      <p:sp>
        <p:nvSpPr>
          <p:cNvPr id="72" name="Google Shape;72;p54"/>
          <p:cNvSpPr/>
          <p:nvPr/>
        </p:nvSpPr>
        <p:spPr>
          <a:xfrm>
            <a:off x="4572000" y="0"/>
            <a:ext cx="4572000" cy="51435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3" name="Google Shape;73;p54"/>
          <p:cNvGrpSpPr/>
          <p:nvPr/>
        </p:nvGrpSpPr>
        <p:grpSpPr>
          <a:xfrm>
            <a:off x="3377124" y="506011"/>
            <a:ext cx="2376264" cy="4104459"/>
            <a:chOff x="2627784" y="1825002"/>
            <a:chExt cx="1198166" cy="2069560"/>
          </a:xfrm>
        </p:grpSpPr>
        <p:sp>
          <p:nvSpPr>
            <p:cNvPr id="74" name="Google Shape;74;p54"/>
            <p:cNvSpPr/>
            <p:nvPr/>
          </p:nvSpPr>
          <p:spPr>
            <a:xfrm>
              <a:off x="2627784" y="1825002"/>
              <a:ext cx="1198166" cy="2069560"/>
            </a:xfrm>
            <a:prstGeom prst="roundRect">
              <a:avLst>
                <a:gd name="adj" fmla="val 13580"/>
              </a:avLst>
            </a:prstGeom>
            <a:solidFill>
              <a:srgbClr val="26262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54"/>
            <p:cNvSpPr/>
            <p:nvPr/>
          </p:nvSpPr>
          <p:spPr>
            <a:xfrm>
              <a:off x="3155241" y="1922844"/>
              <a:ext cx="143251" cy="27666"/>
            </a:xfrm>
            <a:prstGeom prst="rect">
              <a:avLst/>
            </a:prstGeom>
            <a:solidFill>
              <a:srgbClr val="B0B0B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76" name="Google Shape;76;p54"/>
            <p:cNvGrpSpPr/>
            <p:nvPr/>
          </p:nvGrpSpPr>
          <p:grpSpPr>
            <a:xfrm>
              <a:off x="3168829" y="3704452"/>
              <a:ext cx="116076" cy="127684"/>
              <a:chOff x="2453209" y="5151638"/>
              <a:chExt cx="191820" cy="211002"/>
            </a:xfrm>
          </p:grpSpPr>
          <p:sp>
            <p:nvSpPr>
              <p:cNvPr id="77" name="Google Shape;77;p54"/>
              <p:cNvSpPr/>
              <p:nvPr/>
            </p:nvSpPr>
            <p:spPr>
              <a:xfrm>
                <a:off x="2453209" y="5151638"/>
                <a:ext cx="191820" cy="211002"/>
              </a:xfrm>
              <a:prstGeom prst="ellipse">
                <a:avLst/>
              </a:prstGeom>
              <a:gradFill>
                <a:gsLst>
                  <a:gs pos="0">
                    <a:srgbClr val="0F0F0F"/>
                  </a:gs>
                  <a:gs pos="56000">
                    <a:srgbClr val="595959"/>
                  </a:gs>
                  <a:gs pos="91000">
                    <a:srgbClr val="7F7F7F"/>
                  </a:gs>
                  <a:gs pos="100000">
                    <a:srgbClr val="BFBFBF"/>
                  </a:gs>
                </a:gsLst>
                <a:lin ang="10800000" scaled="0"/>
              </a:gradFill>
              <a:ln w="25400" cap="flat" cmpd="sng">
                <a:solidFill>
                  <a:srgbClr val="26262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54"/>
              <p:cNvSpPr/>
              <p:nvPr/>
            </p:nvSpPr>
            <p:spPr>
              <a:xfrm>
                <a:off x="2505251" y="5208531"/>
                <a:ext cx="87734" cy="97215"/>
              </a:xfrm>
              <a:prstGeom prst="roundRect">
                <a:avLst>
                  <a:gd name="adj" fmla="val 16667"/>
                </a:avLst>
              </a:prstGeom>
              <a:solidFill>
                <a:srgbClr val="737373"/>
              </a:solidFill>
              <a:ln w="9525" cap="flat" cmpd="sng">
                <a:solidFill>
                  <a:srgbClr val="B0B0B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grpSp>
      <p:sp>
        <p:nvSpPr>
          <p:cNvPr id="79" name="Google Shape;79;p54"/>
          <p:cNvSpPr>
            <a:spLocks noGrp="1"/>
          </p:cNvSpPr>
          <p:nvPr>
            <p:ph type="pic" idx="2"/>
          </p:nvPr>
        </p:nvSpPr>
        <p:spPr>
          <a:xfrm>
            <a:off x="3526032" y="843558"/>
            <a:ext cx="2091935" cy="3298547"/>
          </a:xfrm>
          <a:prstGeom prst="rect">
            <a:avLst/>
          </a:prstGeom>
          <a:solidFill>
            <a:srgbClr val="F2F2F2"/>
          </a:solidFill>
          <a:ln>
            <a:noFill/>
          </a:ln>
        </p:spPr>
      </p:sp>
      <p:sp>
        <p:nvSpPr>
          <p:cNvPr id="80" name="Google Shape;80;p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spTree>
      <p:nvGrpSpPr>
        <p:cNvPr id="1" name="Shape 81"/>
        <p:cNvGrpSpPr/>
        <p:nvPr/>
      </p:nvGrpSpPr>
      <p:grpSpPr>
        <a:xfrm>
          <a:off x="0" y="0"/>
          <a:ext cx="0" cy="0"/>
          <a:chOff x="0" y="0"/>
          <a:chExt cx="0" cy="0"/>
        </a:xfrm>
      </p:grpSpPr>
      <p:sp>
        <p:nvSpPr>
          <p:cNvPr id="82" name="Google Shape;82;p55"/>
          <p:cNvSpPr>
            <a:spLocks noGrp="1"/>
          </p:cNvSpPr>
          <p:nvPr>
            <p:ph type="pic" idx="2"/>
          </p:nvPr>
        </p:nvSpPr>
        <p:spPr>
          <a:xfrm>
            <a:off x="4247964" y="339502"/>
            <a:ext cx="1944216" cy="4464496"/>
          </a:xfrm>
          <a:prstGeom prst="rect">
            <a:avLst/>
          </a:prstGeom>
          <a:solidFill>
            <a:srgbClr val="F2F2F2"/>
          </a:solidFill>
          <a:ln>
            <a:noFill/>
          </a:ln>
        </p:spPr>
      </p:sp>
      <p:sp>
        <p:nvSpPr>
          <p:cNvPr id="83" name="Google Shape;83;p55"/>
          <p:cNvSpPr>
            <a:spLocks noGrp="1"/>
          </p:cNvSpPr>
          <p:nvPr>
            <p:ph type="pic" idx="3"/>
          </p:nvPr>
        </p:nvSpPr>
        <p:spPr>
          <a:xfrm>
            <a:off x="6444448" y="2774906"/>
            <a:ext cx="2304016" cy="2029092"/>
          </a:xfrm>
          <a:prstGeom prst="rect">
            <a:avLst/>
          </a:prstGeom>
          <a:solidFill>
            <a:srgbClr val="F2F2F2"/>
          </a:solidFill>
          <a:ln>
            <a:noFill/>
          </a:ln>
        </p:spPr>
      </p:sp>
      <p:sp>
        <p:nvSpPr>
          <p:cNvPr id="84" name="Google Shape;84;p55"/>
          <p:cNvSpPr>
            <a:spLocks noGrp="1"/>
          </p:cNvSpPr>
          <p:nvPr>
            <p:ph type="pic" idx="4"/>
          </p:nvPr>
        </p:nvSpPr>
        <p:spPr>
          <a:xfrm>
            <a:off x="395536" y="2774906"/>
            <a:ext cx="3600160" cy="2029092"/>
          </a:xfrm>
          <a:prstGeom prst="rect">
            <a:avLst/>
          </a:prstGeom>
          <a:solidFill>
            <a:srgbClr val="F2F2F2"/>
          </a:solidFill>
          <a:ln>
            <a:noFill/>
          </a:ln>
        </p:spPr>
      </p:sp>
      <p:sp>
        <p:nvSpPr>
          <p:cNvPr id="85" name="Google Shape;8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Images and Contents Layout">
  <p:cSld name="6_Images and Contents Layout">
    <p:spTree>
      <p:nvGrpSpPr>
        <p:cNvPr id="1" name="Shape 86"/>
        <p:cNvGrpSpPr/>
        <p:nvPr/>
      </p:nvGrpSpPr>
      <p:grpSpPr>
        <a:xfrm>
          <a:off x="0" y="0"/>
          <a:ext cx="0" cy="0"/>
          <a:chOff x="0" y="0"/>
          <a:chExt cx="0" cy="0"/>
        </a:xfrm>
      </p:grpSpPr>
      <p:sp>
        <p:nvSpPr>
          <p:cNvPr id="87" name="Google Shape;87;p56"/>
          <p:cNvSpPr>
            <a:spLocks noGrp="1"/>
          </p:cNvSpPr>
          <p:nvPr>
            <p:ph type="pic" idx="2"/>
          </p:nvPr>
        </p:nvSpPr>
        <p:spPr>
          <a:xfrm>
            <a:off x="2591944" y="0"/>
            <a:ext cx="1980056" cy="1738780"/>
          </a:xfrm>
          <a:prstGeom prst="rect">
            <a:avLst/>
          </a:prstGeom>
          <a:solidFill>
            <a:srgbClr val="F2F2F2"/>
          </a:solidFill>
          <a:ln>
            <a:noFill/>
          </a:ln>
        </p:spPr>
      </p:sp>
      <p:sp>
        <p:nvSpPr>
          <p:cNvPr id="88" name="Google Shape;88;p56"/>
          <p:cNvSpPr>
            <a:spLocks noGrp="1"/>
          </p:cNvSpPr>
          <p:nvPr>
            <p:ph type="pic" idx="3"/>
          </p:nvPr>
        </p:nvSpPr>
        <p:spPr>
          <a:xfrm>
            <a:off x="4752184" y="0"/>
            <a:ext cx="1980056" cy="1738780"/>
          </a:xfrm>
          <a:prstGeom prst="rect">
            <a:avLst/>
          </a:prstGeom>
          <a:solidFill>
            <a:srgbClr val="F2F2F2"/>
          </a:solidFill>
          <a:ln>
            <a:noFill/>
          </a:ln>
        </p:spPr>
      </p:sp>
      <p:sp>
        <p:nvSpPr>
          <p:cNvPr id="89" name="Google Shape;89;p56"/>
          <p:cNvSpPr>
            <a:spLocks noGrp="1"/>
          </p:cNvSpPr>
          <p:nvPr>
            <p:ph type="pic" idx="4"/>
          </p:nvPr>
        </p:nvSpPr>
        <p:spPr>
          <a:xfrm>
            <a:off x="6912424" y="0"/>
            <a:ext cx="1980056" cy="1738780"/>
          </a:xfrm>
          <a:prstGeom prst="rect">
            <a:avLst/>
          </a:prstGeom>
          <a:solidFill>
            <a:srgbClr val="F2F2F2"/>
          </a:solidFill>
          <a:ln>
            <a:noFill/>
          </a:ln>
        </p:spPr>
      </p:sp>
      <p:sp>
        <p:nvSpPr>
          <p:cNvPr id="90" name="Google Shape;90;p56"/>
          <p:cNvSpPr>
            <a:spLocks noGrp="1"/>
          </p:cNvSpPr>
          <p:nvPr>
            <p:ph type="pic" idx="5"/>
          </p:nvPr>
        </p:nvSpPr>
        <p:spPr>
          <a:xfrm>
            <a:off x="2591944" y="3404720"/>
            <a:ext cx="1980056" cy="1738780"/>
          </a:xfrm>
          <a:prstGeom prst="rect">
            <a:avLst/>
          </a:prstGeom>
          <a:solidFill>
            <a:srgbClr val="F2F2F2"/>
          </a:solidFill>
          <a:ln>
            <a:noFill/>
          </a:ln>
        </p:spPr>
      </p:sp>
      <p:sp>
        <p:nvSpPr>
          <p:cNvPr id="91" name="Google Shape;91;p56"/>
          <p:cNvSpPr>
            <a:spLocks noGrp="1"/>
          </p:cNvSpPr>
          <p:nvPr>
            <p:ph type="pic" idx="6"/>
          </p:nvPr>
        </p:nvSpPr>
        <p:spPr>
          <a:xfrm>
            <a:off x="4752184" y="3404720"/>
            <a:ext cx="1980056" cy="1738780"/>
          </a:xfrm>
          <a:prstGeom prst="rect">
            <a:avLst/>
          </a:prstGeom>
          <a:solidFill>
            <a:srgbClr val="F2F2F2"/>
          </a:solidFill>
          <a:ln>
            <a:noFill/>
          </a:ln>
        </p:spPr>
      </p:sp>
      <p:sp>
        <p:nvSpPr>
          <p:cNvPr id="92" name="Google Shape;92;p56"/>
          <p:cNvSpPr>
            <a:spLocks noGrp="1"/>
          </p:cNvSpPr>
          <p:nvPr>
            <p:ph type="pic" idx="7"/>
          </p:nvPr>
        </p:nvSpPr>
        <p:spPr>
          <a:xfrm>
            <a:off x="6912424" y="3404720"/>
            <a:ext cx="1980056" cy="1738780"/>
          </a:xfrm>
          <a:prstGeom prst="rect">
            <a:avLst/>
          </a:prstGeom>
          <a:solidFill>
            <a:srgbClr val="F2F2F2"/>
          </a:solidFill>
          <a:ln>
            <a:noFill/>
          </a:ln>
        </p:spPr>
      </p:sp>
      <p:sp>
        <p:nvSpPr>
          <p:cNvPr id="93" name="Google Shape;93;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bg>
      <p:bgPr>
        <a:solidFill>
          <a:schemeClr val="accent2"/>
        </a:solidFill>
        <a:effectLst/>
      </p:bgPr>
    </p:bg>
    <p:spTree>
      <p:nvGrpSpPr>
        <p:cNvPr id="1" name="Shape 94"/>
        <p:cNvGrpSpPr/>
        <p:nvPr/>
      </p:nvGrpSpPr>
      <p:grpSpPr>
        <a:xfrm>
          <a:off x="0" y="0"/>
          <a:ext cx="0" cy="0"/>
          <a:chOff x="0" y="0"/>
          <a:chExt cx="0" cy="0"/>
        </a:xfrm>
      </p:grpSpPr>
      <p:sp>
        <p:nvSpPr>
          <p:cNvPr id="95" name="Google Shape;95;p57"/>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6" name="Google Shape;96;p57"/>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97" name="Google Shape;97;p57" descr="D:\KBM-정애\014-Fullppt\PNG이미지\모니터.png"/>
          <p:cNvPicPr preferRelativeResize="0"/>
          <p:nvPr/>
        </p:nvPicPr>
        <p:blipFill rotWithShape="1">
          <a:blip r:embed="rId2">
            <a:alphaModFix/>
          </a:blip>
          <a:srcRect/>
          <a:stretch/>
        </p:blipFill>
        <p:spPr>
          <a:xfrm>
            <a:off x="611560" y="1286352"/>
            <a:ext cx="3672408" cy="3661662"/>
          </a:xfrm>
          <a:prstGeom prst="rect">
            <a:avLst/>
          </a:prstGeom>
          <a:noFill/>
          <a:ln>
            <a:noFill/>
          </a:ln>
        </p:spPr>
      </p:pic>
      <p:sp>
        <p:nvSpPr>
          <p:cNvPr id="98" name="Google Shape;98;p57"/>
          <p:cNvSpPr>
            <a:spLocks noGrp="1"/>
          </p:cNvSpPr>
          <p:nvPr>
            <p:ph type="pic" idx="3"/>
          </p:nvPr>
        </p:nvSpPr>
        <p:spPr>
          <a:xfrm>
            <a:off x="771161" y="1446782"/>
            <a:ext cx="3325137" cy="2323794"/>
          </a:xfrm>
          <a:prstGeom prst="rect">
            <a:avLst/>
          </a:prstGeom>
          <a:solidFill>
            <a:srgbClr val="F2F2F2"/>
          </a:solidFill>
          <a:ln>
            <a:noFill/>
          </a:ln>
        </p:spPr>
      </p:sp>
      <p:sp>
        <p:nvSpPr>
          <p:cNvPr id="99" name="Google Shape;99;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spTree>
      <p:nvGrpSpPr>
        <p:cNvPr id="1" name="Shape 100"/>
        <p:cNvGrpSpPr/>
        <p:nvPr/>
      </p:nvGrpSpPr>
      <p:grpSpPr>
        <a:xfrm>
          <a:off x="0" y="0"/>
          <a:ext cx="0" cy="0"/>
          <a:chOff x="0" y="0"/>
          <a:chExt cx="0" cy="0"/>
        </a:xfrm>
      </p:grpSpPr>
      <p:sp>
        <p:nvSpPr>
          <p:cNvPr id="101" name="Google Shape;101;p58"/>
          <p:cNvSpPr>
            <a:spLocks noGrp="1"/>
          </p:cNvSpPr>
          <p:nvPr>
            <p:ph type="pic" idx="2"/>
          </p:nvPr>
        </p:nvSpPr>
        <p:spPr>
          <a:xfrm>
            <a:off x="2483768" y="303498"/>
            <a:ext cx="1944216" cy="4536504"/>
          </a:xfrm>
          <a:prstGeom prst="rect">
            <a:avLst/>
          </a:prstGeom>
          <a:solidFill>
            <a:srgbClr val="F2F2F2"/>
          </a:solidFill>
          <a:ln>
            <a:noFill/>
          </a:ln>
        </p:spPr>
      </p:sp>
      <p:sp>
        <p:nvSpPr>
          <p:cNvPr id="102" name="Google Shape;102;p58"/>
          <p:cNvSpPr>
            <a:spLocks noGrp="1"/>
          </p:cNvSpPr>
          <p:nvPr>
            <p:ph type="pic" idx="3"/>
          </p:nvPr>
        </p:nvSpPr>
        <p:spPr>
          <a:xfrm>
            <a:off x="4676775" y="303498"/>
            <a:ext cx="1944216" cy="4536504"/>
          </a:xfrm>
          <a:prstGeom prst="rect">
            <a:avLst/>
          </a:prstGeom>
          <a:solidFill>
            <a:srgbClr val="F2F2F2"/>
          </a:solidFill>
          <a:ln>
            <a:noFill/>
          </a:ln>
        </p:spPr>
      </p:sp>
      <p:sp>
        <p:nvSpPr>
          <p:cNvPr id="103" name="Google Shape;103;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0_Images and Contents Layout">
  <p:cSld name="10_Images and Contents Layout">
    <p:spTree>
      <p:nvGrpSpPr>
        <p:cNvPr id="1" name="Shape 104"/>
        <p:cNvGrpSpPr/>
        <p:nvPr/>
      </p:nvGrpSpPr>
      <p:grpSpPr>
        <a:xfrm>
          <a:off x="0" y="0"/>
          <a:ext cx="0" cy="0"/>
          <a:chOff x="0" y="0"/>
          <a:chExt cx="0" cy="0"/>
        </a:xfrm>
      </p:grpSpPr>
      <p:sp>
        <p:nvSpPr>
          <p:cNvPr id="105" name="Google Shape;105;p59"/>
          <p:cNvSpPr>
            <a:spLocks noGrp="1"/>
          </p:cNvSpPr>
          <p:nvPr>
            <p:ph type="pic" idx="2"/>
          </p:nvPr>
        </p:nvSpPr>
        <p:spPr>
          <a:xfrm>
            <a:off x="467544" y="0"/>
            <a:ext cx="3312368" cy="1347614"/>
          </a:xfrm>
          <a:prstGeom prst="rect">
            <a:avLst/>
          </a:prstGeom>
          <a:solidFill>
            <a:srgbClr val="F2F2F2"/>
          </a:solidFill>
          <a:ln>
            <a:noFill/>
          </a:ln>
        </p:spPr>
      </p:sp>
      <p:sp>
        <p:nvSpPr>
          <p:cNvPr id="106" name="Google Shape;106;p59"/>
          <p:cNvSpPr>
            <a:spLocks noGrp="1"/>
          </p:cNvSpPr>
          <p:nvPr>
            <p:ph type="pic" idx="3"/>
          </p:nvPr>
        </p:nvSpPr>
        <p:spPr>
          <a:xfrm>
            <a:off x="467544" y="3795886"/>
            <a:ext cx="3312368" cy="1347614"/>
          </a:xfrm>
          <a:prstGeom prst="rect">
            <a:avLst/>
          </a:prstGeom>
          <a:solidFill>
            <a:srgbClr val="F2F2F2"/>
          </a:solidFill>
          <a:ln>
            <a:noFill/>
          </a:ln>
        </p:spPr>
      </p:sp>
      <p:sp>
        <p:nvSpPr>
          <p:cNvPr id="107" name="Google Shape;107;p59"/>
          <p:cNvSpPr/>
          <p:nvPr/>
        </p:nvSpPr>
        <p:spPr>
          <a:xfrm>
            <a:off x="467544" y="1491630"/>
            <a:ext cx="3312368" cy="2160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spTree>
      <p:nvGrpSpPr>
        <p:cNvPr id="1" name="Shape 109"/>
        <p:cNvGrpSpPr/>
        <p:nvPr/>
      </p:nvGrpSpPr>
      <p:grpSpPr>
        <a:xfrm>
          <a:off x="0" y="0"/>
          <a:ext cx="0" cy="0"/>
          <a:chOff x="0" y="0"/>
          <a:chExt cx="0" cy="0"/>
        </a:xfrm>
      </p:grpSpPr>
      <p:sp>
        <p:nvSpPr>
          <p:cNvPr id="110" name="Google Shape;110;p60"/>
          <p:cNvSpPr>
            <a:spLocks noGrp="1"/>
          </p:cNvSpPr>
          <p:nvPr>
            <p:ph type="pic" idx="2"/>
          </p:nvPr>
        </p:nvSpPr>
        <p:spPr>
          <a:xfrm>
            <a:off x="2843808" y="0"/>
            <a:ext cx="6300192" cy="5143500"/>
          </a:xfrm>
          <a:prstGeom prst="rect">
            <a:avLst/>
          </a:prstGeom>
          <a:solidFill>
            <a:srgbClr val="F2F2F2"/>
          </a:solidFill>
          <a:ln>
            <a:noFill/>
          </a:ln>
        </p:spPr>
      </p:sp>
      <p:sp>
        <p:nvSpPr>
          <p:cNvPr id="111" name="Google Shape;111;p60"/>
          <p:cNvSpPr/>
          <p:nvPr/>
        </p:nvSpPr>
        <p:spPr>
          <a:xfrm>
            <a:off x="0" y="0"/>
            <a:ext cx="2843808"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 name="Shape 113"/>
        <p:cNvGrpSpPr/>
        <p:nvPr/>
      </p:nvGrpSpPr>
      <p:grpSpPr>
        <a:xfrm>
          <a:off x="0" y="0"/>
          <a:ext cx="0" cy="0"/>
          <a:chOff x="0" y="0"/>
          <a:chExt cx="0" cy="0"/>
        </a:xfrm>
      </p:grpSpPr>
      <p:sp>
        <p:nvSpPr>
          <p:cNvPr id="114" name="Google Shape;114;p61"/>
          <p:cNvSpPr txBox="1">
            <a:spLocks noGrp="1"/>
          </p:cNvSpPr>
          <p:nvPr>
            <p:ph type="body" idx="1"/>
          </p:nvPr>
        </p:nvSpPr>
        <p:spPr>
          <a:xfrm>
            <a:off x="0" y="181632"/>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5" name="Google Shape;115;p61"/>
          <p:cNvSpPr txBox="1">
            <a:spLocks noGrp="1"/>
          </p:cNvSpPr>
          <p:nvPr>
            <p:ph type="body" idx="2"/>
          </p:nvPr>
        </p:nvSpPr>
        <p:spPr>
          <a:xfrm>
            <a:off x="0" y="757696"/>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40"/>
              </a:spcBef>
              <a:spcAft>
                <a:spcPts val="0"/>
              </a:spcAft>
              <a:buClr>
                <a:srgbClr val="3F3F3F"/>
              </a:buClr>
              <a:buSzPts val="1200"/>
              <a:buFont typeface="Arial"/>
              <a:buNone/>
              <a:defRPr sz="12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16" name="Google Shape;116;p61"/>
          <p:cNvSpPr/>
          <p:nvPr/>
        </p:nvSpPr>
        <p:spPr>
          <a:xfrm>
            <a:off x="0" y="2787774"/>
            <a:ext cx="9144000" cy="235572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3F3F3F"/>
              </a:solidFill>
              <a:latin typeface="Arial"/>
              <a:ea typeface="Arial"/>
              <a:cs typeface="Arial"/>
              <a:sym typeface="Arial"/>
            </a:endParaRPr>
          </a:p>
        </p:txBody>
      </p:sp>
      <p:pic>
        <p:nvPicPr>
          <p:cNvPr id="117" name="Google Shape;117;p61" descr="D:\Fullppt\005-PNG이미지\노트북.png"/>
          <p:cNvPicPr preferRelativeResize="0"/>
          <p:nvPr/>
        </p:nvPicPr>
        <p:blipFill rotWithShape="1">
          <a:blip r:embed="rId2">
            <a:alphaModFix/>
          </a:blip>
          <a:srcRect/>
          <a:stretch/>
        </p:blipFill>
        <p:spPr>
          <a:xfrm>
            <a:off x="3635896" y="1095375"/>
            <a:ext cx="6011911" cy="3057758"/>
          </a:xfrm>
          <a:prstGeom prst="rect">
            <a:avLst/>
          </a:prstGeom>
          <a:noFill/>
          <a:ln>
            <a:noFill/>
          </a:ln>
        </p:spPr>
      </p:pic>
      <p:sp>
        <p:nvSpPr>
          <p:cNvPr id="118" name="Google Shape;118;p61"/>
          <p:cNvSpPr>
            <a:spLocks noGrp="1"/>
          </p:cNvSpPr>
          <p:nvPr>
            <p:ph type="pic" idx="3"/>
          </p:nvPr>
        </p:nvSpPr>
        <p:spPr>
          <a:xfrm>
            <a:off x="5283453" y="1491630"/>
            <a:ext cx="2834003" cy="2114211"/>
          </a:xfrm>
          <a:prstGeom prst="rect">
            <a:avLst/>
          </a:prstGeom>
          <a:solidFill>
            <a:srgbClr val="F2F2F2"/>
          </a:solidFill>
          <a:ln>
            <a:noFill/>
          </a:ln>
        </p:spPr>
      </p:sp>
      <p:sp>
        <p:nvSpPr>
          <p:cNvPr id="119" name="Google Shape;11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 name="Shape 120"/>
        <p:cNvGrpSpPr/>
        <p:nvPr/>
      </p:nvGrpSpPr>
      <p:grpSpPr>
        <a:xfrm>
          <a:off x="0" y="0"/>
          <a:ext cx="0" cy="0"/>
          <a:chOff x="0" y="0"/>
          <a:chExt cx="0" cy="0"/>
        </a:xfrm>
      </p:grpSpPr>
      <p:sp>
        <p:nvSpPr>
          <p:cNvPr id="121" name="Google Shape;121;p63"/>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rgbClr val="3F3F3F"/>
              </a:buClr>
              <a:buSzPts val="3600"/>
              <a:buFont typeface="Arial"/>
              <a:buNone/>
              <a:defRPr sz="3600" b="0" i="0" u="none" strike="noStrike" cap="none">
                <a:solidFill>
                  <a:srgbClr val="3F3F3F"/>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22" name="Google Shape;122;p63"/>
          <p:cNvGrpSpPr/>
          <p:nvPr/>
        </p:nvGrpSpPr>
        <p:grpSpPr>
          <a:xfrm>
            <a:off x="354008" y="1131589"/>
            <a:ext cx="2849840" cy="3649171"/>
            <a:chOff x="354008" y="1131589"/>
            <a:chExt cx="2849840" cy="3649171"/>
          </a:xfrm>
        </p:grpSpPr>
        <p:sp>
          <p:nvSpPr>
            <p:cNvPr id="123" name="Google Shape;123;p63"/>
            <p:cNvSpPr/>
            <p:nvPr/>
          </p:nvSpPr>
          <p:spPr>
            <a:xfrm>
              <a:off x="354008" y="1131589"/>
              <a:ext cx="2849840" cy="3649171"/>
            </a:xfrm>
            <a:prstGeom prst="roundRect">
              <a:avLst>
                <a:gd name="adj" fmla="val 3968"/>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63"/>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63"/>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grpSp>
      <p:sp>
        <p:nvSpPr>
          <p:cNvPr id="126" name="Google Shape;126;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rgbClr val="3F3F3F"/>
                </a:solidFill>
              </a:defRPr>
            </a:lvl1pPr>
            <a:lvl2pPr lvl="1">
              <a:buNone/>
              <a:defRPr>
                <a:solidFill>
                  <a:srgbClr val="3F3F3F"/>
                </a:solidFill>
              </a:defRPr>
            </a:lvl2pPr>
            <a:lvl3pPr lvl="2">
              <a:buNone/>
              <a:defRPr>
                <a:solidFill>
                  <a:srgbClr val="3F3F3F"/>
                </a:solidFill>
              </a:defRPr>
            </a:lvl3pPr>
            <a:lvl4pPr lvl="3">
              <a:buNone/>
              <a:defRPr>
                <a:solidFill>
                  <a:srgbClr val="3F3F3F"/>
                </a:solidFill>
              </a:defRPr>
            </a:lvl4pPr>
            <a:lvl5pPr lvl="4">
              <a:buNone/>
              <a:defRPr>
                <a:solidFill>
                  <a:srgbClr val="3F3F3F"/>
                </a:solidFill>
              </a:defRPr>
            </a:lvl5pPr>
            <a:lvl6pPr lvl="5">
              <a:buNone/>
              <a:defRPr>
                <a:solidFill>
                  <a:srgbClr val="3F3F3F"/>
                </a:solidFill>
              </a:defRPr>
            </a:lvl6pPr>
            <a:lvl7pPr lvl="6">
              <a:buNone/>
              <a:defRPr>
                <a:solidFill>
                  <a:srgbClr val="3F3F3F"/>
                </a:solidFill>
              </a:defRPr>
            </a:lvl7pPr>
            <a:lvl8pPr lvl="7">
              <a:buNone/>
              <a:defRPr>
                <a:solidFill>
                  <a:srgbClr val="3F3F3F"/>
                </a:solidFill>
              </a:defRPr>
            </a:lvl8pPr>
            <a:lvl9pPr lvl="8">
              <a:buNone/>
              <a:defRPr>
                <a:solidFill>
                  <a:srgbClr val="3F3F3F"/>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End Slide Layout">
  <p:cSld name="2_End Slide Layout">
    <p:bg>
      <p:bgPr>
        <a:solidFill>
          <a:srgbClr val="57A7BD"/>
        </a:solidFill>
        <a:effectLst/>
      </p:bgPr>
    </p:bg>
    <p:spTree>
      <p:nvGrpSpPr>
        <p:cNvPr id="1" name="Shape 16"/>
        <p:cNvGrpSpPr/>
        <p:nvPr/>
      </p:nvGrpSpPr>
      <p:grpSpPr>
        <a:xfrm>
          <a:off x="0" y="0"/>
          <a:ext cx="0" cy="0"/>
          <a:chOff x="0" y="0"/>
          <a:chExt cx="0" cy="0"/>
        </a:xfrm>
      </p:grpSpPr>
      <p:sp>
        <p:nvSpPr>
          <p:cNvPr id="17" name="Google Shape;17;p47"/>
          <p:cNvSpPr/>
          <p:nvPr/>
        </p:nvSpPr>
        <p:spPr>
          <a:xfrm rot="2539017">
            <a:off x="-150396" y="312859"/>
            <a:ext cx="1311499" cy="276834"/>
          </a:xfrm>
          <a:custGeom>
            <a:avLst/>
            <a:gdLst/>
            <a:ahLst/>
            <a:cxnLst/>
            <a:rect l="l" t="t" r="r" b="b"/>
            <a:pathLst>
              <a:path w="1311499" h="276834" extrusionOk="0">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 name="Google Shape;18;p47"/>
          <p:cNvSpPr/>
          <p:nvPr/>
        </p:nvSpPr>
        <p:spPr>
          <a:xfrm rot="2539017">
            <a:off x="7980742" y="4555158"/>
            <a:ext cx="1313980" cy="276835"/>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9" name="Google Shape;19;p47"/>
          <p:cNvGrpSpPr/>
          <p:nvPr/>
        </p:nvGrpSpPr>
        <p:grpSpPr>
          <a:xfrm>
            <a:off x="2029936" y="-214365"/>
            <a:ext cx="5624546" cy="5144884"/>
            <a:chOff x="2435335" y="-190699"/>
            <a:chExt cx="4699580" cy="4298800"/>
          </a:xfrm>
        </p:grpSpPr>
        <p:sp>
          <p:nvSpPr>
            <p:cNvPr id="20" name="Google Shape;20;p47"/>
            <p:cNvSpPr/>
            <p:nvPr/>
          </p:nvSpPr>
          <p:spPr>
            <a:xfrm rot="2743412">
              <a:off x="2570129" y="839249"/>
              <a:ext cx="1479455" cy="311698"/>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 name="Google Shape;21;p47"/>
            <p:cNvSpPr/>
            <p:nvPr/>
          </p:nvSpPr>
          <p:spPr>
            <a:xfrm rot="2588287">
              <a:off x="4911045" y="3207276"/>
              <a:ext cx="1476662" cy="311697"/>
            </a:xfrm>
            <a:custGeom>
              <a:avLst/>
              <a:gdLst/>
              <a:ahLst/>
              <a:cxnLst/>
              <a:rect l="l" t="t" r="r" b="b"/>
              <a:pathLst>
                <a:path w="1311499" h="276834" extrusionOk="0">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2" name="Google Shape;22;p47"/>
            <p:cNvGrpSpPr/>
            <p:nvPr/>
          </p:nvGrpSpPr>
          <p:grpSpPr>
            <a:xfrm>
              <a:off x="2435335" y="-190699"/>
              <a:ext cx="4699580" cy="4298800"/>
              <a:chOff x="529369" y="738986"/>
              <a:chExt cx="3109390" cy="2844221"/>
            </a:xfrm>
          </p:grpSpPr>
          <p:pic>
            <p:nvPicPr>
              <p:cNvPr id="23" name="Google Shape;23;p47" descr="G:\002-KIMS BUSINESS\007-02-Googleslidesppt\02-GSppt-Contents-Kim\20170429\02-\item02.png"/>
              <p:cNvPicPr preferRelativeResize="0"/>
              <p:nvPr/>
            </p:nvPicPr>
            <p:blipFill rotWithShape="1">
              <a:blip r:embed="rId2">
                <a:alphaModFix/>
              </a:blip>
              <a:srcRect/>
              <a:stretch/>
            </p:blipFill>
            <p:spPr>
              <a:xfrm rot="5004758">
                <a:off x="963129" y="1820488"/>
                <a:ext cx="1630218" cy="1709834"/>
              </a:xfrm>
              <a:prstGeom prst="rect">
                <a:avLst/>
              </a:prstGeom>
              <a:noFill/>
              <a:ln>
                <a:noFill/>
              </a:ln>
            </p:spPr>
          </p:pic>
          <p:pic>
            <p:nvPicPr>
              <p:cNvPr id="24" name="Google Shape;24;p47" descr="G:\002-KIMS BUSINESS\007-02-Googleslidesppt\02-GSppt-Contents-Kim\20170429\02-\item02.png"/>
              <p:cNvPicPr preferRelativeResize="0"/>
              <p:nvPr/>
            </p:nvPicPr>
            <p:blipFill rotWithShape="1">
              <a:blip r:embed="rId3">
                <a:alphaModFix/>
              </a:blip>
              <a:srcRect/>
              <a:stretch/>
            </p:blipFill>
            <p:spPr>
              <a:xfrm rot="-3030977">
                <a:off x="1645526" y="1354124"/>
                <a:ext cx="1630218" cy="1709834"/>
              </a:xfrm>
              <a:prstGeom prst="rect">
                <a:avLst/>
              </a:prstGeom>
              <a:noFill/>
              <a:ln>
                <a:noFill/>
              </a:ln>
            </p:spPr>
          </p:pic>
          <p:sp>
            <p:nvSpPr>
              <p:cNvPr id="25" name="Google Shape;25;p47"/>
              <p:cNvSpPr/>
              <p:nvPr/>
            </p:nvSpPr>
            <p:spPr>
              <a:xfrm>
                <a:off x="1115616" y="1539635"/>
                <a:ext cx="1616891" cy="16168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6" name="Google Shape;26;p47" descr="G:\002-KIMS BUSINESS\007-02-Googleslidesppt\02-GSppt-Contents-Kim\20170429\02-\item02.png"/>
              <p:cNvPicPr preferRelativeResize="0"/>
              <p:nvPr/>
            </p:nvPicPr>
            <p:blipFill rotWithShape="1">
              <a:blip r:embed="rId2">
                <a:alphaModFix/>
              </a:blip>
              <a:srcRect/>
              <a:stretch/>
            </p:blipFill>
            <p:spPr>
              <a:xfrm rot="-8124767">
                <a:off x="894913" y="1065128"/>
                <a:ext cx="1630218" cy="1709834"/>
              </a:xfrm>
              <a:prstGeom prst="rect">
                <a:avLst/>
              </a:prstGeom>
              <a:noFill/>
              <a:ln>
                <a:noFill/>
              </a:ln>
            </p:spPr>
          </p:pic>
        </p:grpSp>
        <p:sp>
          <p:nvSpPr>
            <p:cNvPr id="27" name="Google Shape;27;p47"/>
            <p:cNvSpPr/>
            <p:nvPr/>
          </p:nvSpPr>
          <p:spPr>
            <a:xfrm>
              <a:off x="3452395" y="1155308"/>
              <a:ext cx="2188355" cy="2188355"/>
            </a:xfrm>
            <a:prstGeom prst="ellipse">
              <a:avLst/>
            </a:prstGeom>
            <a:noFill/>
            <a:ln w="15875"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28" name="Google Shape;28;p47"/>
          <p:cNvSpPr txBox="1">
            <a:spLocks noGrp="1"/>
          </p:cNvSpPr>
          <p:nvPr>
            <p:ph type="body" idx="1"/>
          </p:nvPr>
        </p:nvSpPr>
        <p:spPr>
          <a:xfrm>
            <a:off x="3392288" y="2283718"/>
            <a:ext cx="2359424"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accent1"/>
              </a:buClr>
              <a:buSzPts val="3600"/>
              <a:buFont typeface="Arial"/>
              <a:buNone/>
              <a:defRPr sz="3600" b="1"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9" name="Google Shape;29;p47"/>
          <p:cNvSpPr txBox="1">
            <a:spLocks noGrp="1"/>
          </p:cNvSpPr>
          <p:nvPr>
            <p:ph type="body" idx="2"/>
          </p:nvPr>
        </p:nvSpPr>
        <p:spPr>
          <a:xfrm>
            <a:off x="3392140" y="2859781"/>
            <a:ext cx="2359424" cy="57606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0" name="Google Shape;30;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solidFill>
          <a:schemeClr val="accent2"/>
        </a:solidFill>
        <a:effectLst/>
      </p:bgPr>
    </p:bg>
    <p:spTree>
      <p:nvGrpSpPr>
        <p:cNvPr id="1" name="Shape 129"/>
        <p:cNvGrpSpPr/>
        <p:nvPr/>
      </p:nvGrpSpPr>
      <p:grpSpPr>
        <a:xfrm>
          <a:off x="0" y="0"/>
          <a:ext cx="0" cy="0"/>
          <a:chOff x="0" y="0"/>
          <a:chExt cx="0" cy="0"/>
        </a:xfrm>
      </p:grpSpPr>
      <p:sp>
        <p:nvSpPr>
          <p:cNvPr id="130" name="Google Shape;130;g1ab46e95392_1_117"/>
          <p:cNvSpPr txBox="1">
            <a:spLocks noGrp="1"/>
          </p:cNvSpPr>
          <p:nvPr>
            <p:ph type="body" idx="1"/>
          </p:nvPr>
        </p:nvSpPr>
        <p:spPr>
          <a:xfrm>
            <a:off x="3707904" y="2253238"/>
            <a:ext cx="5436000" cy="4737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31" name="Google Shape;131;g1ab46e95392_1_117"/>
          <p:cNvSpPr txBox="1">
            <a:spLocks noGrp="1"/>
          </p:cNvSpPr>
          <p:nvPr>
            <p:ph type="body" idx="2"/>
          </p:nvPr>
        </p:nvSpPr>
        <p:spPr>
          <a:xfrm>
            <a:off x="3707904" y="2726814"/>
            <a:ext cx="5436000" cy="28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grpSp>
        <p:nvGrpSpPr>
          <p:cNvPr id="132" name="Google Shape;132;g1ab46e95392_1_117"/>
          <p:cNvGrpSpPr/>
          <p:nvPr/>
        </p:nvGrpSpPr>
        <p:grpSpPr>
          <a:xfrm>
            <a:off x="993728" y="1029993"/>
            <a:ext cx="3109390" cy="2844221"/>
            <a:chOff x="529368" y="738986"/>
            <a:chExt cx="3109390" cy="2844221"/>
          </a:xfrm>
        </p:grpSpPr>
        <p:pic>
          <p:nvPicPr>
            <p:cNvPr id="133" name="Google Shape;133;g1ab46e95392_1_117" descr="G:\002-KIMS BUSINESS\007-02-Googleslidesppt\02-GSppt-Contents-Kim\20170429\02-\item02.png"/>
            <p:cNvPicPr preferRelativeResize="0"/>
            <p:nvPr/>
          </p:nvPicPr>
          <p:blipFill rotWithShape="1">
            <a:blip r:embed="rId2">
              <a:alphaModFix/>
            </a:blip>
            <a:srcRect/>
            <a:stretch/>
          </p:blipFill>
          <p:spPr>
            <a:xfrm rot="5004757">
              <a:off x="963129" y="1820488"/>
              <a:ext cx="1630218" cy="1709834"/>
            </a:xfrm>
            <a:prstGeom prst="rect">
              <a:avLst/>
            </a:prstGeom>
            <a:noFill/>
            <a:ln>
              <a:noFill/>
            </a:ln>
          </p:spPr>
        </p:pic>
        <p:pic>
          <p:nvPicPr>
            <p:cNvPr id="134" name="Google Shape;134;g1ab46e95392_1_117" descr="G:\002-KIMS BUSINESS\007-02-Googleslidesppt\02-GSppt-Contents-Kim\20170429\02-\item02.png"/>
            <p:cNvPicPr preferRelativeResize="0"/>
            <p:nvPr/>
          </p:nvPicPr>
          <p:blipFill rotWithShape="1">
            <a:blip r:embed="rId3">
              <a:alphaModFix/>
            </a:blip>
            <a:srcRect/>
            <a:stretch/>
          </p:blipFill>
          <p:spPr>
            <a:xfrm rot="-3030977">
              <a:off x="1645526" y="1354124"/>
              <a:ext cx="1630218" cy="1709834"/>
            </a:xfrm>
            <a:prstGeom prst="rect">
              <a:avLst/>
            </a:prstGeom>
            <a:noFill/>
            <a:ln>
              <a:noFill/>
            </a:ln>
          </p:spPr>
        </p:pic>
        <p:sp>
          <p:nvSpPr>
            <p:cNvPr id="135" name="Google Shape;135;g1ab46e95392_1_117"/>
            <p:cNvSpPr/>
            <p:nvPr/>
          </p:nvSpPr>
          <p:spPr>
            <a:xfrm>
              <a:off x="1115616" y="1539635"/>
              <a:ext cx="1617000" cy="1617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6" name="Google Shape;136;g1ab46e95392_1_117" descr="G:\002-KIMS BUSINESS\007-02-Googleslidesppt\02-GSppt-Contents-Kim\20170429\02-\item02.png"/>
            <p:cNvPicPr preferRelativeResize="0"/>
            <p:nvPr/>
          </p:nvPicPr>
          <p:blipFill rotWithShape="1">
            <a:blip r:embed="rId2">
              <a:alphaModFix/>
            </a:blip>
            <a:srcRect/>
            <a:stretch/>
          </p:blipFill>
          <p:spPr>
            <a:xfrm rot="-8124768">
              <a:off x="894913" y="1065128"/>
              <a:ext cx="1630218" cy="1709835"/>
            </a:xfrm>
            <a:prstGeom prst="rect">
              <a:avLst/>
            </a:prstGeom>
            <a:noFill/>
            <a:ln>
              <a:noFill/>
            </a:ln>
          </p:spPr>
        </p:pic>
      </p:grpSp>
      <p:sp>
        <p:nvSpPr>
          <p:cNvPr id="137" name="Google Shape;137;g1ab46e95392_1_1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g1ab46e95392_1_125"/>
          <p:cNvSpPr>
            <a:spLocks noGrp="1"/>
          </p:cNvSpPr>
          <p:nvPr>
            <p:ph type="pic" idx="2"/>
          </p:nvPr>
        </p:nvSpPr>
        <p:spPr>
          <a:xfrm>
            <a:off x="3563888" y="627534"/>
            <a:ext cx="1296000" cy="1296000"/>
          </a:xfrm>
          <a:prstGeom prst="ellipse">
            <a:avLst/>
          </a:prstGeom>
          <a:solidFill>
            <a:srgbClr val="F2F2F2"/>
          </a:solidFill>
          <a:ln>
            <a:noFill/>
          </a:ln>
        </p:spPr>
      </p:sp>
      <p:sp>
        <p:nvSpPr>
          <p:cNvPr id="140" name="Google Shape;140;g1ab46e95392_1_125"/>
          <p:cNvSpPr>
            <a:spLocks noGrp="1"/>
          </p:cNvSpPr>
          <p:nvPr>
            <p:ph type="pic" idx="3"/>
          </p:nvPr>
        </p:nvSpPr>
        <p:spPr>
          <a:xfrm>
            <a:off x="3563888" y="2031690"/>
            <a:ext cx="1296000" cy="1296000"/>
          </a:xfrm>
          <a:prstGeom prst="ellipse">
            <a:avLst/>
          </a:prstGeom>
          <a:solidFill>
            <a:srgbClr val="F2F2F2"/>
          </a:solidFill>
          <a:ln>
            <a:noFill/>
          </a:ln>
        </p:spPr>
      </p:sp>
      <p:sp>
        <p:nvSpPr>
          <p:cNvPr id="141" name="Google Shape;141;g1ab46e95392_1_125"/>
          <p:cNvSpPr>
            <a:spLocks noGrp="1"/>
          </p:cNvSpPr>
          <p:nvPr>
            <p:ph type="pic" idx="4"/>
          </p:nvPr>
        </p:nvSpPr>
        <p:spPr>
          <a:xfrm>
            <a:off x="3563888" y="3435846"/>
            <a:ext cx="1296000" cy="1296000"/>
          </a:xfrm>
          <a:prstGeom prst="ellipse">
            <a:avLst/>
          </a:prstGeom>
          <a:solidFill>
            <a:srgbClr val="F2F2F2"/>
          </a:solidFill>
          <a:ln>
            <a:noFill/>
          </a:ln>
        </p:spPr>
      </p:sp>
      <p:sp>
        <p:nvSpPr>
          <p:cNvPr id="142" name="Google Shape;142;g1ab46e95392_1_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Basic Layout">
  <p:cSld name="2_Basic Layout">
    <p:bg>
      <p:bgPr>
        <a:blipFill>
          <a:blip r:embed="rId2">
            <a:alphaModFix/>
          </a:blip>
          <a:stretch>
            <a:fillRect/>
          </a:stretch>
        </a:blipFill>
        <a:effectLst/>
      </p:bgPr>
    </p:bg>
    <p:spTree>
      <p:nvGrpSpPr>
        <p:cNvPr id="1" name="Shape 143"/>
        <p:cNvGrpSpPr/>
        <p:nvPr/>
      </p:nvGrpSpPr>
      <p:grpSpPr>
        <a:xfrm>
          <a:off x="0" y="0"/>
          <a:ext cx="0" cy="0"/>
          <a:chOff x="0" y="0"/>
          <a:chExt cx="0" cy="0"/>
        </a:xfrm>
      </p:grpSpPr>
      <p:sp>
        <p:nvSpPr>
          <p:cNvPr id="144" name="Google Shape;144;g1ab46e95392_1_129"/>
          <p:cNvSpPr txBox="1">
            <a:spLocks noGrp="1"/>
          </p:cNvSpPr>
          <p:nvPr>
            <p:ph type="body" idx="1"/>
          </p:nvPr>
        </p:nvSpPr>
        <p:spPr>
          <a:xfrm>
            <a:off x="0" y="123478"/>
            <a:ext cx="9144000" cy="576000"/>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5" name="Google Shape;145;g1ab46e95392_1_129"/>
          <p:cNvSpPr txBox="1">
            <a:spLocks noGrp="1"/>
          </p:cNvSpPr>
          <p:nvPr>
            <p:ph type="body" idx="2"/>
          </p:nvPr>
        </p:nvSpPr>
        <p:spPr>
          <a:xfrm>
            <a:off x="0" y="699542"/>
            <a:ext cx="9144000" cy="288000"/>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6" name="Google Shape;146;g1ab46e95392_1_1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147"/>
        <p:cNvGrpSpPr/>
        <p:nvPr/>
      </p:nvGrpSpPr>
      <p:grpSpPr>
        <a:xfrm>
          <a:off x="0" y="0"/>
          <a:ext cx="0" cy="0"/>
          <a:chOff x="0" y="0"/>
          <a:chExt cx="0" cy="0"/>
        </a:xfrm>
      </p:grpSpPr>
      <p:sp>
        <p:nvSpPr>
          <p:cNvPr id="148" name="Google Shape;148;g1ab46e95392_1_13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9" name="Google Shape;149;g1ab46e95392_1_132"/>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0" name="Google Shape;150;g1ab46e95392_1_132"/>
          <p:cNvSpPr/>
          <p:nvPr/>
        </p:nvSpPr>
        <p:spPr>
          <a:xfrm>
            <a:off x="0" y="1059582"/>
            <a:ext cx="9144000" cy="40839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g1ab46e95392_1_1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solidFill>
          <a:srgbClr val="57A7BD"/>
        </a:solidFill>
        <a:effectLst/>
      </p:bgPr>
    </p:bg>
    <p:spTree>
      <p:nvGrpSpPr>
        <p:cNvPr id="1" name="Shape 31"/>
        <p:cNvGrpSpPr/>
        <p:nvPr/>
      </p:nvGrpSpPr>
      <p:grpSpPr>
        <a:xfrm>
          <a:off x="0" y="0"/>
          <a:ext cx="0" cy="0"/>
          <a:chOff x="0" y="0"/>
          <a:chExt cx="0" cy="0"/>
        </a:xfrm>
      </p:grpSpPr>
      <p:sp>
        <p:nvSpPr>
          <p:cNvPr id="32" name="Google Shape;32;p62"/>
          <p:cNvSpPr txBox="1">
            <a:spLocks noGrp="1"/>
          </p:cNvSpPr>
          <p:nvPr>
            <p:ph type="body" idx="1"/>
          </p:nvPr>
        </p:nvSpPr>
        <p:spPr>
          <a:xfrm>
            <a:off x="0" y="3775634"/>
            <a:ext cx="9144000" cy="57606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3" name="Google Shape;33;p62"/>
          <p:cNvSpPr txBox="1">
            <a:spLocks noGrp="1"/>
          </p:cNvSpPr>
          <p:nvPr>
            <p:ph type="body" idx="2"/>
          </p:nvPr>
        </p:nvSpPr>
        <p:spPr>
          <a:xfrm>
            <a:off x="-148" y="4351698"/>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34" name="Google Shape;34;p62" descr="G:\002-KIMS BUSINESS\007-02-Googleslidesppt\02-GSppt-Contents-Kim\20170429\02-\item01.png"/>
          <p:cNvPicPr preferRelativeResize="0"/>
          <p:nvPr/>
        </p:nvPicPr>
        <p:blipFill rotWithShape="1">
          <a:blip r:embed="rId2">
            <a:alphaModFix/>
          </a:blip>
          <a:srcRect/>
          <a:stretch/>
        </p:blipFill>
        <p:spPr>
          <a:xfrm>
            <a:off x="2985165" y="357831"/>
            <a:ext cx="3101574" cy="3419422"/>
          </a:xfrm>
          <a:prstGeom prst="rect">
            <a:avLst/>
          </a:prstGeom>
          <a:noFill/>
          <a:ln>
            <a:noFill/>
          </a:ln>
        </p:spPr>
      </p:pic>
      <p:sp>
        <p:nvSpPr>
          <p:cNvPr id="35" name="Google Shape;35;p62"/>
          <p:cNvSpPr/>
          <p:nvPr/>
        </p:nvSpPr>
        <p:spPr>
          <a:xfrm rot="2539017">
            <a:off x="-150396" y="312859"/>
            <a:ext cx="1311499" cy="276834"/>
          </a:xfrm>
          <a:custGeom>
            <a:avLst/>
            <a:gdLst/>
            <a:ahLst/>
            <a:cxnLst/>
            <a:rect l="l" t="t" r="r" b="b"/>
            <a:pathLst>
              <a:path w="1311499" h="276834" extrusionOk="0">
                <a:moveTo>
                  <a:pt x="0" y="168822"/>
                </a:moveTo>
                <a:lnTo>
                  <a:pt x="1257493" y="168822"/>
                </a:lnTo>
                <a:cubicBezTo>
                  <a:pt x="1287320" y="168822"/>
                  <a:pt x="1311499" y="193001"/>
                  <a:pt x="1311499" y="222828"/>
                </a:cubicBezTo>
                <a:cubicBezTo>
                  <a:pt x="1311499" y="252655"/>
                  <a:pt x="1287320" y="276834"/>
                  <a:pt x="1257493" y="276834"/>
                </a:cubicBezTo>
                <a:lnTo>
                  <a:pt x="98341" y="276834"/>
                </a:lnTo>
                <a:close/>
                <a:moveTo>
                  <a:pt x="13263" y="108012"/>
                </a:moveTo>
                <a:lnTo>
                  <a:pt x="131896" y="0"/>
                </a:lnTo>
                <a:lnTo>
                  <a:pt x="990679" y="0"/>
                </a:lnTo>
                <a:cubicBezTo>
                  <a:pt x="1020506" y="0"/>
                  <a:pt x="1044685" y="24179"/>
                  <a:pt x="1044685" y="54006"/>
                </a:cubicBezTo>
                <a:cubicBezTo>
                  <a:pt x="1044685" y="83833"/>
                  <a:pt x="1020506" y="108012"/>
                  <a:pt x="990679" y="108012"/>
                </a:cubicBezTo>
                <a:close/>
              </a:path>
            </a:pathLst>
          </a:custGeom>
          <a:solidFill>
            <a:schemeClr val="lt1">
              <a:alpha val="2588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36;p62"/>
          <p:cNvSpPr/>
          <p:nvPr/>
        </p:nvSpPr>
        <p:spPr>
          <a:xfrm rot="2539017">
            <a:off x="7980742" y="4555158"/>
            <a:ext cx="1313980" cy="276835"/>
          </a:xfrm>
          <a:custGeom>
            <a:avLst/>
            <a:gdLst/>
            <a:ahLst/>
            <a:cxnLst/>
            <a:rect l="l" t="t" r="r" b="b"/>
            <a:pathLst>
              <a:path w="1313980" h="276835" extrusionOk="0">
                <a:moveTo>
                  <a:pt x="282631" y="184641"/>
                </a:moveTo>
                <a:cubicBezTo>
                  <a:pt x="292404" y="174868"/>
                  <a:pt x="305907" y="168823"/>
                  <a:pt x="320820" y="168822"/>
                </a:cubicBezTo>
                <a:lnTo>
                  <a:pt x="1281494" y="168822"/>
                </a:lnTo>
                <a:lnTo>
                  <a:pt x="1162861" y="276834"/>
                </a:lnTo>
                <a:lnTo>
                  <a:pt x="320820" y="276835"/>
                </a:lnTo>
                <a:cubicBezTo>
                  <a:pt x="290992" y="276835"/>
                  <a:pt x="266814" y="252656"/>
                  <a:pt x="266814" y="222829"/>
                </a:cubicBezTo>
                <a:cubicBezTo>
                  <a:pt x="266814" y="207915"/>
                  <a:pt x="272859" y="194413"/>
                  <a:pt x="282631" y="184641"/>
                </a:cubicBezTo>
                <a:close/>
                <a:moveTo>
                  <a:pt x="15817" y="15819"/>
                </a:moveTo>
                <a:cubicBezTo>
                  <a:pt x="25590" y="6046"/>
                  <a:pt x="39091" y="1"/>
                  <a:pt x="54005" y="1"/>
                </a:cubicBezTo>
                <a:lnTo>
                  <a:pt x="1215638" y="0"/>
                </a:lnTo>
                <a:lnTo>
                  <a:pt x="1313980" y="108013"/>
                </a:lnTo>
                <a:lnTo>
                  <a:pt x="54005" y="108013"/>
                </a:lnTo>
                <a:cubicBezTo>
                  <a:pt x="24178" y="108013"/>
                  <a:pt x="0" y="83834"/>
                  <a:pt x="0" y="54007"/>
                </a:cubicBezTo>
                <a:cubicBezTo>
                  <a:pt x="0" y="39093"/>
                  <a:pt x="6044" y="25592"/>
                  <a:pt x="15817" y="15819"/>
                </a:cubicBezTo>
                <a:close/>
              </a:path>
            </a:pathLst>
          </a:custGeom>
          <a:solidFill>
            <a:schemeClr val="lt1">
              <a:alpha val="2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48"/>
          <p:cNvSpPr txBox="1">
            <a:spLocks noGrp="1"/>
          </p:cNvSpPr>
          <p:nvPr>
            <p:ph type="body" idx="1"/>
          </p:nvPr>
        </p:nvSpPr>
        <p:spPr>
          <a:xfrm>
            <a:off x="1619672" y="123478"/>
            <a:ext cx="7524328"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 name="Google Shape;44;p48"/>
          <p:cNvSpPr txBox="1">
            <a:spLocks noGrp="1"/>
          </p:cNvSpPr>
          <p:nvPr>
            <p:ph type="body" idx="2"/>
          </p:nvPr>
        </p:nvSpPr>
        <p:spPr>
          <a:xfrm>
            <a:off x="1619672" y="699542"/>
            <a:ext cx="7524328" cy="28803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5" name="Google Shape;45;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bg>
      <p:bgPr>
        <a:blipFill>
          <a:blip r:embed="rId2">
            <a:alphaModFix/>
          </a:blip>
          <a:stretch>
            <a:fillRect/>
          </a:stretch>
        </a:blipFill>
        <a:effectLst/>
      </p:bgPr>
    </p:bg>
    <p:spTree>
      <p:nvGrpSpPr>
        <p:cNvPr id="1" name="Shape 46"/>
        <p:cNvGrpSpPr/>
        <p:nvPr/>
      </p:nvGrpSpPr>
      <p:grpSpPr>
        <a:xfrm>
          <a:off x="0" y="0"/>
          <a:ext cx="0" cy="0"/>
          <a:chOff x="0" y="0"/>
          <a:chExt cx="0" cy="0"/>
        </a:xfrm>
      </p:grpSpPr>
      <p:sp>
        <p:nvSpPr>
          <p:cNvPr id="47" name="Google Shape;47;p49"/>
          <p:cNvSpPr>
            <a:spLocks noGrp="1"/>
          </p:cNvSpPr>
          <p:nvPr>
            <p:ph type="pic" idx="2"/>
          </p:nvPr>
        </p:nvSpPr>
        <p:spPr>
          <a:xfrm>
            <a:off x="3563888" y="627534"/>
            <a:ext cx="1296144" cy="1296144"/>
          </a:xfrm>
          <a:prstGeom prst="ellipse">
            <a:avLst/>
          </a:prstGeom>
          <a:solidFill>
            <a:srgbClr val="F2F2F2"/>
          </a:solidFill>
          <a:ln>
            <a:noFill/>
          </a:ln>
        </p:spPr>
      </p:sp>
      <p:sp>
        <p:nvSpPr>
          <p:cNvPr id="48" name="Google Shape;48;p49"/>
          <p:cNvSpPr>
            <a:spLocks noGrp="1"/>
          </p:cNvSpPr>
          <p:nvPr>
            <p:ph type="pic" idx="3"/>
          </p:nvPr>
        </p:nvSpPr>
        <p:spPr>
          <a:xfrm>
            <a:off x="3563888" y="2031690"/>
            <a:ext cx="1296144" cy="1296144"/>
          </a:xfrm>
          <a:prstGeom prst="ellipse">
            <a:avLst/>
          </a:prstGeom>
          <a:solidFill>
            <a:srgbClr val="F2F2F2"/>
          </a:solidFill>
          <a:ln>
            <a:noFill/>
          </a:ln>
        </p:spPr>
      </p:sp>
      <p:sp>
        <p:nvSpPr>
          <p:cNvPr id="49" name="Google Shape;49;p49"/>
          <p:cNvSpPr>
            <a:spLocks noGrp="1"/>
          </p:cNvSpPr>
          <p:nvPr>
            <p:ph type="pic" idx="4"/>
          </p:nvPr>
        </p:nvSpPr>
        <p:spPr>
          <a:xfrm>
            <a:off x="3563888" y="3435846"/>
            <a:ext cx="1296144" cy="1296144"/>
          </a:xfrm>
          <a:prstGeom prst="ellipse">
            <a:avLst/>
          </a:prstGeom>
          <a:solidFill>
            <a:srgbClr val="F2F2F2"/>
          </a:solidFill>
          <a:ln>
            <a:noFill/>
          </a:ln>
        </p:spPr>
      </p:sp>
      <p:sp>
        <p:nvSpPr>
          <p:cNvPr id="50" name="Google Shape;50;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Basic Layout">
  <p:cSld name="2_Basic Layout">
    <p:bg>
      <p:bgPr>
        <a:blipFill>
          <a:blip r:embed="rId2">
            <a:alphaModFix/>
          </a:blip>
          <a:stretch>
            <a:fillRect/>
          </a:stretch>
        </a:blipFill>
        <a:effectLst/>
      </p:bgPr>
    </p:bg>
    <p:spTree>
      <p:nvGrpSpPr>
        <p:cNvPr id="1" name="Shape 51"/>
        <p:cNvGrpSpPr/>
        <p:nvPr/>
      </p:nvGrpSpPr>
      <p:grpSpPr>
        <a:xfrm>
          <a:off x="0" y="0"/>
          <a:ext cx="0" cy="0"/>
          <a:chOff x="0" y="0"/>
          <a:chExt cx="0" cy="0"/>
        </a:xfrm>
      </p:grpSpPr>
      <p:sp>
        <p:nvSpPr>
          <p:cNvPr id="52" name="Google Shape;52;p50"/>
          <p:cNvSpPr txBox="1">
            <a:spLocks noGrp="1"/>
          </p:cNvSpPr>
          <p:nvPr>
            <p:ph type="body" idx="1"/>
          </p:nvPr>
        </p:nvSpPr>
        <p:spPr>
          <a:xfrm>
            <a:off x="0" y="123478"/>
            <a:ext cx="9144000" cy="576064"/>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 name="Google Shape;53;p50"/>
          <p:cNvSpPr txBox="1">
            <a:spLocks noGrp="1"/>
          </p:cNvSpPr>
          <p:nvPr>
            <p:ph type="body" idx="2"/>
          </p:nvPr>
        </p:nvSpPr>
        <p:spPr>
          <a:xfrm>
            <a:off x="0" y="699542"/>
            <a:ext cx="9144000" cy="288032"/>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4" name="Google Shape;5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 name="Shape 55"/>
        <p:cNvGrpSpPr/>
        <p:nvPr/>
      </p:nvGrpSpPr>
      <p:grpSpPr>
        <a:xfrm>
          <a:off x="0" y="0"/>
          <a:ext cx="0" cy="0"/>
          <a:chOff x="0" y="0"/>
          <a:chExt cx="0" cy="0"/>
        </a:xfrm>
      </p:grpSpPr>
      <p:sp>
        <p:nvSpPr>
          <p:cNvPr id="56" name="Google Shape;56;p51"/>
          <p:cNvSpPr>
            <a:spLocks noGrp="1"/>
          </p:cNvSpPr>
          <p:nvPr>
            <p:ph type="pic" idx="2"/>
          </p:nvPr>
        </p:nvSpPr>
        <p:spPr>
          <a:xfrm>
            <a:off x="0" y="0"/>
            <a:ext cx="9144000" cy="5143500"/>
          </a:xfrm>
          <a:prstGeom prst="rect">
            <a:avLst/>
          </a:prstGeom>
          <a:solidFill>
            <a:srgbClr val="F2F2F2"/>
          </a:solidFill>
          <a:ln>
            <a:noFill/>
          </a:ln>
        </p:spPr>
      </p:sp>
      <p:sp>
        <p:nvSpPr>
          <p:cNvPr id="57" name="Google Shape;57;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52"/>
          <p:cNvSpPr txBox="1">
            <a:spLocks noGrp="1"/>
          </p:cNvSpPr>
          <p:nvPr>
            <p:ph type="body" idx="1"/>
          </p:nvPr>
        </p:nvSpPr>
        <p:spPr>
          <a:xfrm>
            <a:off x="323528" y="123478"/>
            <a:ext cx="8820472" cy="576064"/>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0" name="Google Shape;60;p52"/>
          <p:cNvSpPr txBox="1">
            <a:spLocks noGrp="1"/>
          </p:cNvSpPr>
          <p:nvPr>
            <p:ph type="body" idx="2"/>
          </p:nvPr>
        </p:nvSpPr>
        <p:spPr>
          <a:xfrm>
            <a:off x="323528" y="699542"/>
            <a:ext cx="8820472" cy="288032"/>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61" name="Google Shape;61;p52"/>
          <p:cNvSpPr/>
          <p:nvPr/>
        </p:nvSpPr>
        <p:spPr>
          <a:xfrm>
            <a:off x="0" y="1059582"/>
            <a:ext cx="9144000" cy="40839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 name="Google Shape;62;p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3.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sp>
        <p:nvSpPr>
          <p:cNvPr id="39" name="Google Shape;39;p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g1ab46e95392_1_1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cocodataset.org/#home"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4.jp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B6CC"/>
        </a:solidFill>
        <a:effectLst/>
      </p:bgPr>
    </p:bg>
    <p:spTree>
      <p:nvGrpSpPr>
        <p:cNvPr id="1" name="Shape 155"/>
        <p:cNvGrpSpPr/>
        <p:nvPr/>
      </p:nvGrpSpPr>
      <p:grpSpPr>
        <a:xfrm>
          <a:off x="0" y="0"/>
          <a:ext cx="0" cy="0"/>
          <a:chOff x="0" y="0"/>
          <a:chExt cx="0" cy="0"/>
        </a:xfrm>
      </p:grpSpPr>
      <p:pic>
        <p:nvPicPr>
          <p:cNvPr id="156" name="Google Shape;156;g1b2bfc6f970_1_34"/>
          <p:cNvPicPr preferRelativeResize="0"/>
          <p:nvPr/>
        </p:nvPicPr>
        <p:blipFill>
          <a:blip r:embed="rId3">
            <a:alphaModFix/>
          </a:blip>
          <a:stretch>
            <a:fillRect/>
          </a:stretch>
        </p:blipFill>
        <p:spPr>
          <a:xfrm>
            <a:off x="172950" y="650800"/>
            <a:ext cx="3897150" cy="3618250"/>
          </a:xfrm>
          <a:prstGeom prst="rect">
            <a:avLst/>
          </a:prstGeom>
          <a:noFill/>
          <a:ln>
            <a:noFill/>
          </a:ln>
        </p:spPr>
      </p:pic>
      <p:pic>
        <p:nvPicPr>
          <p:cNvPr id="157" name="Google Shape;157;g1b2bfc6f970_1_34"/>
          <p:cNvPicPr preferRelativeResize="0"/>
          <p:nvPr/>
        </p:nvPicPr>
        <p:blipFill>
          <a:blip r:embed="rId4">
            <a:alphaModFix/>
          </a:blip>
          <a:stretch>
            <a:fillRect/>
          </a:stretch>
        </p:blipFill>
        <p:spPr>
          <a:xfrm>
            <a:off x="244775" y="1245450"/>
            <a:ext cx="2691000" cy="2300702"/>
          </a:xfrm>
          <a:prstGeom prst="rect">
            <a:avLst/>
          </a:prstGeom>
          <a:noFill/>
          <a:ln>
            <a:noFill/>
          </a:ln>
        </p:spPr>
      </p:pic>
      <p:pic>
        <p:nvPicPr>
          <p:cNvPr id="158" name="Google Shape;158;g1b2bfc6f970_1_34"/>
          <p:cNvPicPr preferRelativeResize="0"/>
          <p:nvPr/>
        </p:nvPicPr>
        <p:blipFill>
          <a:blip r:embed="rId5">
            <a:alphaModFix/>
          </a:blip>
          <a:stretch>
            <a:fillRect/>
          </a:stretch>
        </p:blipFill>
        <p:spPr>
          <a:xfrm>
            <a:off x="2214678" y="2314639"/>
            <a:ext cx="2294295" cy="2300700"/>
          </a:xfrm>
          <a:prstGeom prst="rect">
            <a:avLst/>
          </a:prstGeom>
          <a:noFill/>
          <a:ln>
            <a:noFill/>
          </a:ln>
        </p:spPr>
      </p:pic>
      <p:sp>
        <p:nvSpPr>
          <p:cNvPr id="159" name="Google Shape;159;g1b2bfc6f970_1_34"/>
          <p:cNvSpPr txBox="1"/>
          <p:nvPr/>
        </p:nvSpPr>
        <p:spPr>
          <a:xfrm>
            <a:off x="3345975" y="152400"/>
            <a:ext cx="5549100" cy="16440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1200"/>
              </a:spcBef>
              <a:spcAft>
                <a:spcPts val="1200"/>
              </a:spcAft>
              <a:buClr>
                <a:schemeClr val="dk1"/>
              </a:buClr>
              <a:buSzPts val="1100"/>
              <a:buFont typeface="Arial"/>
              <a:buNone/>
            </a:pPr>
            <a:r>
              <a:rPr lang="en-US" sz="2600" b="1">
                <a:solidFill>
                  <a:schemeClr val="lt1"/>
                </a:solidFill>
              </a:rPr>
              <a:t>NHẬN DẠNG VÀ ĐÁNH GIÁ CÁC ĐỘNG TÁC BÀI LUYỆN TẬP TAEKWONDO BẰNG MÁY HỌC</a:t>
            </a:r>
            <a:endParaRPr sz="2600" b="1">
              <a:solidFill>
                <a:schemeClr val="lt1"/>
              </a:solidFill>
            </a:endParaRPr>
          </a:p>
        </p:txBody>
      </p:sp>
      <p:sp>
        <p:nvSpPr>
          <p:cNvPr id="160" name="Google Shape;160;g1b2bfc6f970_1_34"/>
          <p:cNvSpPr txBox="1"/>
          <p:nvPr/>
        </p:nvSpPr>
        <p:spPr>
          <a:xfrm>
            <a:off x="4270699" y="1796400"/>
            <a:ext cx="3931800" cy="4011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rgbClr val="FFFFFF"/>
                </a:solidFill>
              </a:rPr>
              <a:t>Hoàng Thị Thanh Hà - B1910216</a:t>
            </a:r>
            <a:endParaRPr sz="1800" b="1">
              <a:solidFill>
                <a:srgbClr val="FFFFFF"/>
              </a:solidFill>
            </a:endParaRPr>
          </a:p>
          <a:p>
            <a:pPr marL="0" lvl="0" indent="0" algn="l" rtl="0">
              <a:spcBef>
                <a:spcPts val="600"/>
              </a:spcBef>
              <a:spcAft>
                <a:spcPts val="0"/>
              </a:spcAft>
              <a:buNone/>
            </a:pPr>
            <a:endParaRPr sz="1800" b="1">
              <a:solidFill>
                <a:srgbClr val="FFFFFF"/>
              </a:solidFill>
            </a:endParaRPr>
          </a:p>
          <a:p>
            <a:pPr marL="0" lvl="0" indent="0" algn="l" rtl="0">
              <a:spcBef>
                <a:spcPts val="600"/>
              </a:spcBef>
              <a:spcAft>
                <a:spcPts val="0"/>
              </a:spcAft>
              <a:buNone/>
            </a:pPr>
            <a:endParaRPr sz="1800" b="1">
              <a:solidFill>
                <a:srgbClr val="FFFFFF"/>
              </a:solidFill>
            </a:endParaRPr>
          </a:p>
        </p:txBody>
      </p:sp>
      <p:sp>
        <p:nvSpPr>
          <p:cNvPr id="161" name="Google Shape;161;g1b2bfc6f970_1_34"/>
          <p:cNvSpPr txBox="1"/>
          <p:nvPr/>
        </p:nvSpPr>
        <p:spPr>
          <a:xfrm>
            <a:off x="4266525" y="2244675"/>
            <a:ext cx="3249900" cy="430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rgbClr val="FFFFFF"/>
                </a:solidFill>
              </a:rPr>
              <a:t>Hà Ngọc Châu - B1910192</a:t>
            </a:r>
            <a:endParaRPr sz="1800" b="1">
              <a:solidFill>
                <a:srgbClr val="FFFFFF"/>
              </a:solidFill>
            </a:endParaRPr>
          </a:p>
        </p:txBody>
      </p:sp>
      <p:sp>
        <p:nvSpPr>
          <p:cNvPr id="162" name="Google Shape;162;g1b2bfc6f970_1_34"/>
          <p:cNvSpPr txBox="1"/>
          <p:nvPr/>
        </p:nvSpPr>
        <p:spPr>
          <a:xfrm>
            <a:off x="4266525" y="2722375"/>
            <a:ext cx="3646500" cy="430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rgbClr val="FFFFFF"/>
                </a:solidFill>
              </a:rPr>
              <a:t>Nguyễn Tiến Đạt - B1910206</a:t>
            </a:r>
            <a:endParaRPr sz="1800" b="1">
              <a:solidFill>
                <a:srgbClr val="FFFFFF"/>
              </a:solidFill>
            </a:endParaRPr>
          </a:p>
        </p:txBody>
      </p:sp>
      <p:sp>
        <p:nvSpPr>
          <p:cNvPr id="163" name="Google Shape;163;g1b2bfc6f970_1_34"/>
          <p:cNvSpPr txBox="1"/>
          <p:nvPr/>
        </p:nvSpPr>
        <p:spPr>
          <a:xfrm>
            <a:off x="4266539" y="3201500"/>
            <a:ext cx="3801000" cy="430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rgbClr val="FFFFFF"/>
                </a:solidFill>
              </a:rPr>
              <a:t>Nguyễn Nhật Trường - B1910325</a:t>
            </a:r>
            <a:endParaRPr sz="1800" b="1">
              <a:solidFill>
                <a:srgbClr val="FFFFFF"/>
              </a:solidFill>
            </a:endParaRPr>
          </a:p>
        </p:txBody>
      </p:sp>
      <p:sp>
        <p:nvSpPr>
          <p:cNvPr id="164" name="Google Shape;164;g1b2bfc6f970_1_34"/>
          <p:cNvSpPr txBox="1"/>
          <p:nvPr/>
        </p:nvSpPr>
        <p:spPr>
          <a:xfrm>
            <a:off x="4270699" y="3688213"/>
            <a:ext cx="4069800" cy="4305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rgbClr val="FFFFFF"/>
                </a:solidFill>
              </a:rPr>
              <a:t>Huỳnh Ngọc Tuyết - B1906416</a:t>
            </a:r>
            <a:endParaRPr sz="1800" b="1">
              <a:solidFill>
                <a:srgbClr val="FFFFFF"/>
              </a:solidFill>
            </a:endParaRPr>
          </a:p>
        </p:txBody>
      </p:sp>
      <p:sp>
        <p:nvSpPr>
          <p:cNvPr id="165" name="Google Shape;165;g1b2bfc6f970_1_34"/>
          <p:cNvSpPr txBox="1"/>
          <p:nvPr/>
        </p:nvSpPr>
        <p:spPr>
          <a:xfrm>
            <a:off x="4266525" y="4174950"/>
            <a:ext cx="3565500" cy="4404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US" sz="1800" b="1">
                <a:solidFill>
                  <a:srgbClr val="FFFFFF"/>
                </a:solidFill>
              </a:rPr>
              <a:t>TS. Nguyễn Thanh Hải - 2267</a:t>
            </a:r>
            <a:endParaRPr sz="1800" b="1">
              <a:solidFill>
                <a:srgbClr val="FFFFFF"/>
              </a:solidFill>
            </a:endParaRPr>
          </a:p>
        </p:txBody>
      </p:sp>
      <p:pic>
        <p:nvPicPr>
          <p:cNvPr id="166" name="Google Shape;166;g1b2bfc6f970_1_34"/>
          <p:cNvPicPr preferRelativeResize="0"/>
          <p:nvPr/>
        </p:nvPicPr>
        <p:blipFill>
          <a:blip r:embed="rId6">
            <a:alphaModFix/>
          </a:blip>
          <a:stretch>
            <a:fillRect/>
          </a:stretch>
        </p:blipFill>
        <p:spPr>
          <a:xfrm>
            <a:off x="898525" y="1751264"/>
            <a:ext cx="1289100" cy="1289072"/>
          </a:xfrm>
          <a:prstGeom prst="rect">
            <a:avLst/>
          </a:prstGeom>
          <a:noFill/>
          <a:ln>
            <a:noFill/>
          </a:ln>
        </p:spPr>
      </p:pic>
      <p:sp>
        <p:nvSpPr>
          <p:cNvPr id="167" name="Google Shape;167;g1b2bfc6f970_1_34"/>
          <p:cNvSpPr txBox="1"/>
          <p:nvPr/>
        </p:nvSpPr>
        <p:spPr>
          <a:xfrm>
            <a:off x="172950" y="152400"/>
            <a:ext cx="1521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solidFill>
                  <a:schemeClr val="lt1"/>
                </a:solidFill>
              </a:rPr>
              <a:t>TSV2022-33</a:t>
            </a:r>
            <a:endParaRPr sz="1800" b="1">
              <a:solidFill>
                <a:schemeClr val="lt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ab46e95392_0_24"/>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smtClean="0"/>
              <a:t>II. Nội </a:t>
            </a:r>
            <a:r>
              <a:rPr lang="en-US" sz="2400" b="1"/>
              <a:t>dung nghiên cứu  </a:t>
            </a:r>
            <a:endParaRPr sz="2400" b="1"/>
          </a:p>
        </p:txBody>
      </p:sp>
      <p:sp>
        <p:nvSpPr>
          <p:cNvPr id="304" name="Google Shape;304;g1ab46e95392_0_24"/>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1. Ngôn ngữ lập trình Python</a:t>
            </a:r>
            <a:endParaRPr sz="1800"/>
          </a:p>
        </p:txBody>
      </p:sp>
      <p:sp>
        <p:nvSpPr>
          <p:cNvPr id="305" name="Google Shape;305;g1ab46e95392_0_24"/>
          <p:cNvSpPr txBox="1"/>
          <p:nvPr/>
        </p:nvSpPr>
        <p:spPr>
          <a:xfrm>
            <a:off x="455775" y="1330200"/>
            <a:ext cx="8232600" cy="27090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Ngôn ngữ lập trình đơn giản, dễ học.</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Miễn phí, mã nguồn mở.</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Khả năng mở rộng và có thể nhúng.</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Ngôn ngữ thông dịch cấp cao.</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Thư viện tiêu chuẩn lớn để giải quyết những tác vụ phổ biến.</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Hướng đối tượng.</a:t>
            </a:r>
            <a:endParaRPr sz="2000">
              <a:solidFill>
                <a:schemeClr val="lt1"/>
              </a:solidFill>
            </a:endParaRPr>
          </a:p>
        </p:txBody>
      </p:sp>
      <p:sp>
        <p:nvSpPr>
          <p:cNvPr id="306" name="Google Shape;306;g1ab46e95392_0_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1ab46e95392_0_27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smtClean="0"/>
              <a:t>II. Nội </a:t>
            </a:r>
            <a:r>
              <a:rPr lang="en-US" sz="2400" b="1"/>
              <a:t>dung nghiên cứu  </a:t>
            </a:r>
            <a:endParaRPr sz="2400" b="1"/>
          </a:p>
        </p:txBody>
      </p:sp>
      <p:sp>
        <p:nvSpPr>
          <p:cNvPr id="312" name="Google Shape;312;g1ab46e95392_0_275"/>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2. Fast Forward Moving Picture Experts Group (FFMPEG)</a:t>
            </a:r>
            <a:endParaRPr sz="1800"/>
          </a:p>
        </p:txBody>
      </p:sp>
      <p:sp>
        <p:nvSpPr>
          <p:cNvPr id="313" name="Google Shape;313;g1ab46e95392_0_275"/>
          <p:cNvSpPr txBox="1"/>
          <p:nvPr/>
        </p:nvSpPr>
        <p:spPr>
          <a:xfrm>
            <a:off x="455775" y="1330200"/>
            <a:ext cx="8232600" cy="2400617"/>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Tập hợp các thư viện và công cụ để xử lý nội dung đa phương tiện như âm thanh, video, phụ đề và siêu dữ liệu liên quan.</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Được ứng dụng rất nhiều trong các phần mềm xử lý audio và video, là thành phần core trong quá trình xử lý video của YouTube và iTunes khi lưu trữ file.</a:t>
            </a:r>
            <a:endParaRPr sz="2000">
              <a:solidFill>
                <a:schemeClr val="lt1"/>
              </a:solidFill>
            </a:endParaRPr>
          </a:p>
        </p:txBody>
      </p:sp>
      <p:pic>
        <p:nvPicPr>
          <p:cNvPr id="314" name="Google Shape;314;g1ab46e95392_0_275"/>
          <p:cNvPicPr preferRelativeResize="0"/>
          <p:nvPr/>
        </p:nvPicPr>
        <p:blipFill>
          <a:blip r:embed="rId3">
            <a:alphaModFix/>
          </a:blip>
          <a:stretch>
            <a:fillRect/>
          </a:stretch>
        </p:blipFill>
        <p:spPr>
          <a:xfrm>
            <a:off x="6502075" y="3672400"/>
            <a:ext cx="2229625" cy="1331000"/>
          </a:xfrm>
          <a:prstGeom prst="rect">
            <a:avLst/>
          </a:prstGeom>
          <a:noFill/>
          <a:ln>
            <a:noFill/>
          </a:ln>
        </p:spPr>
      </p:pic>
      <p:sp>
        <p:nvSpPr>
          <p:cNvPr id="315" name="Google Shape;315;g1ab46e95392_0_27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g1ab46e95392_0_28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smtClean="0"/>
              <a:t>II. Nội </a:t>
            </a:r>
            <a:r>
              <a:rPr lang="en-US" sz="2400" b="1"/>
              <a:t>dung nghiên cứu  </a:t>
            </a:r>
            <a:endParaRPr sz="2400" b="1"/>
          </a:p>
        </p:txBody>
      </p:sp>
      <p:sp>
        <p:nvSpPr>
          <p:cNvPr id="321" name="Google Shape;321;g1ab46e95392_0_285"/>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3. MoveNet</a:t>
            </a:r>
            <a:endParaRPr sz="1800"/>
          </a:p>
        </p:txBody>
      </p:sp>
      <p:sp>
        <p:nvSpPr>
          <p:cNvPr id="322" name="Google Shape;322;g1ab46e95392_0_285"/>
          <p:cNvSpPr txBox="1"/>
          <p:nvPr/>
        </p:nvSpPr>
        <p:spPr>
          <a:xfrm>
            <a:off x="455775" y="1330200"/>
            <a:ext cx="8232600" cy="1323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Phát hiện 17 điểm chính của cơ thể dựa trên tiêu chuẩn COCO được cung cấp trên TF.Hub.</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Bao gồm 2 biến thể: Lightning và Thunder.</a:t>
            </a:r>
            <a:endParaRPr sz="2000">
              <a:solidFill>
                <a:schemeClr val="lt1"/>
              </a:solidFill>
            </a:endParaRPr>
          </a:p>
        </p:txBody>
      </p:sp>
      <p:sp>
        <p:nvSpPr>
          <p:cNvPr id="323" name="Google Shape;323;g1ab46e95392_0_28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324" name="Google Shape;324;g1ab46e95392_0_285"/>
          <p:cNvSpPr txBox="1"/>
          <p:nvPr/>
        </p:nvSpPr>
        <p:spPr>
          <a:xfrm>
            <a:off x="269075" y="4619625"/>
            <a:ext cx="259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u="sng">
                <a:solidFill>
                  <a:schemeClr val="hlink"/>
                </a:solidFill>
                <a:hlinkClick r:id="rId3"/>
              </a:rPr>
              <a:t>https://cocodataset.org/#home</a:t>
            </a:r>
            <a:endParaRPr/>
          </a:p>
        </p:txBody>
      </p:sp>
      <p:pic>
        <p:nvPicPr>
          <p:cNvPr id="325" name="Google Shape;325;g1ab46e95392_0_285"/>
          <p:cNvPicPr preferRelativeResize="0"/>
          <p:nvPr/>
        </p:nvPicPr>
        <p:blipFill>
          <a:blip r:embed="rId4">
            <a:alphaModFix/>
          </a:blip>
          <a:stretch>
            <a:fillRect/>
          </a:stretch>
        </p:blipFill>
        <p:spPr>
          <a:xfrm>
            <a:off x="6338900" y="1891648"/>
            <a:ext cx="1908950" cy="3128177"/>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1ab46e95392_0_29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smtClean="0"/>
              <a:t>II. Nội </a:t>
            </a:r>
            <a:r>
              <a:rPr lang="en-US" sz="2400" b="1"/>
              <a:t>dung nghiên cứu  </a:t>
            </a:r>
            <a:endParaRPr sz="2400" b="1"/>
          </a:p>
        </p:txBody>
      </p:sp>
      <p:sp>
        <p:nvSpPr>
          <p:cNvPr id="331" name="Google Shape;331;g1ab46e95392_0_293"/>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4. Học sâu (Deep Learning)</a:t>
            </a:r>
            <a:endParaRPr sz="1800"/>
          </a:p>
        </p:txBody>
      </p:sp>
      <p:sp>
        <p:nvSpPr>
          <p:cNvPr id="332" name="Google Shape;332;g1ab46e95392_0_293"/>
          <p:cNvSpPr txBox="1"/>
          <p:nvPr/>
        </p:nvSpPr>
        <p:spPr>
          <a:xfrm>
            <a:off x="455775" y="1131420"/>
            <a:ext cx="8232600" cy="1785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Thị giác máy tính.</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Nhận dạng giọng nói.</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Kỹ thuật xử lý ngôn ngữ tự nhiên.</a:t>
            </a:r>
            <a:endParaRPr sz="2000">
              <a:solidFill>
                <a:schemeClr val="lt1"/>
              </a:solidFill>
            </a:endParaRPr>
          </a:p>
          <a:p>
            <a:pPr marL="457200" marR="0" lvl="0" indent="-355600" algn="l" rtl="0">
              <a:lnSpc>
                <a:spcPct val="150000"/>
              </a:lnSpc>
              <a:spcBef>
                <a:spcPts val="0"/>
              </a:spcBef>
              <a:spcAft>
                <a:spcPts val="0"/>
              </a:spcAft>
              <a:buClr>
                <a:schemeClr val="lt1"/>
              </a:buClr>
              <a:buSzPts val="2000"/>
              <a:buChar char="-"/>
            </a:pPr>
            <a:r>
              <a:rPr lang="en-US" sz="2000">
                <a:solidFill>
                  <a:schemeClr val="lt1"/>
                </a:solidFill>
              </a:rPr>
              <a:t>Công cụ đề xuất.</a:t>
            </a:r>
            <a:endParaRPr sz="2000">
              <a:solidFill>
                <a:schemeClr val="lt1"/>
              </a:solidFill>
            </a:endParaRPr>
          </a:p>
        </p:txBody>
      </p:sp>
      <p:pic>
        <p:nvPicPr>
          <p:cNvPr id="333" name="Google Shape;333;g1ab46e95392_0_293"/>
          <p:cNvPicPr preferRelativeResize="0"/>
          <p:nvPr/>
        </p:nvPicPr>
        <p:blipFill rotWithShape="1">
          <a:blip r:embed="rId3">
            <a:alphaModFix/>
          </a:blip>
          <a:srcRect l="16760" t="4869" r="14349" b="27214"/>
          <a:stretch/>
        </p:blipFill>
        <p:spPr>
          <a:xfrm>
            <a:off x="4798663" y="3140163"/>
            <a:ext cx="1674775" cy="1651100"/>
          </a:xfrm>
          <a:prstGeom prst="rect">
            <a:avLst/>
          </a:prstGeom>
          <a:noFill/>
          <a:ln>
            <a:noFill/>
          </a:ln>
        </p:spPr>
      </p:pic>
      <p:pic>
        <p:nvPicPr>
          <p:cNvPr id="334" name="Google Shape;334;g1ab46e95392_0_293"/>
          <p:cNvPicPr preferRelativeResize="0"/>
          <p:nvPr/>
        </p:nvPicPr>
        <p:blipFill>
          <a:blip r:embed="rId4">
            <a:alphaModFix/>
          </a:blip>
          <a:stretch>
            <a:fillRect/>
          </a:stretch>
        </p:blipFill>
        <p:spPr>
          <a:xfrm>
            <a:off x="2638425" y="3180988"/>
            <a:ext cx="1569425" cy="1569425"/>
          </a:xfrm>
          <a:prstGeom prst="rect">
            <a:avLst/>
          </a:prstGeom>
          <a:noFill/>
          <a:ln w="9525" cap="flat" cmpd="sng">
            <a:solidFill>
              <a:srgbClr val="69B5CC"/>
            </a:solidFill>
            <a:prstDash val="solid"/>
            <a:round/>
            <a:headEnd type="none" w="sm" len="sm"/>
            <a:tailEnd type="none" w="sm" len="sm"/>
          </a:ln>
        </p:spPr>
      </p:pic>
      <p:pic>
        <p:nvPicPr>
          <p:cNvPr id="335" name="Google Shape;335;g1ab46e95392_0_293"/>
          <p:cNvPicPr preferRelativeResize="0"/>
          <p:nvPr/>
        </p:nvPicPr>
        <p:blipFill rotWithShape="1">
          <a:blip r:embed="rId5">
            <a:alphaModFix/>
          </a:blip>
          <a:srcRect l="15050" r="13754" b="28800"/>
          <a:stretch/>
        </p:blipFill>
        <p:spPr>
          <a:xfrm>
            <a:off x="575425" y="3180975"/>
            <a:ext cx="1569425" cy="1569425"/>
          </a:xfrm>
          <a:prstGeom prst="rect">
            <a:avLst/>
          </a:prstGeom>
          <a:noFill/>
          <a:ln>
            <a:noFill/>
          </a:ln>
        </p:spPr>
      </p:pic>
      <p:pic>
        <p:nvPicPr>
          <p:cNvPr id="336" name="Google Shape;336;g1ab46e95392_0_293"/>
          <p:cNvPicPr preferRelativeResize="0"/>
          <p:nvPr/>
        </p:nvPicPr>
        <p:blipFill>
          <a:blip r:embed="rId6">
            <a:alphaModFix/>
          </a:blip>
          <a:stretch>
            <a:fillRect/>
          </a:stretch>
        </p:blipFill>
        <p:spPr>
          <a:xfrm>
            <a:off x="7064250" y="3153650"/>
            <a:ext cx="1624124" cy="1624124"/>
          </a:xfrm>
          <a:prstGeom prst="rect">
            <a:avLst/>
          </a:prstGeom>
          <a:noFill/>
          <a:ln>
            <a:noFill/>
          </a:ln>
        </p:spPr>
      </p:pic>
      <p:sp>
        <p:nvSpPr>
          <p:cNvPr id="337" name="Google Shape;337;g1ab46e95392_0_29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1ab5d98b2ec_3_2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smtClean="0"/>
              <a:t>II. Nội </a:t>
            </a:r>
            <a:r>
              <a:rPr lang="en-US" sz="2400" b="1"/>
              <a:t>dung nghiên cứu  </a:t>
            </a:r>
            <a:endParaRPr sz="2400" b="1"/>
          </a:p>
        </p:txBody>
      </p:sp>
      <p:sp>
        <p:nvSpPr>
          <p:cNvPr id="343" name="Google Shape;343;g1ab5d98b2ec_3_25"/>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5. Mạng nơ-ron tích chập (Convolutional neural network - CNN)</a:t>
            </a:r>
            <a:endParaRPr sz="1800"/>
          </a:p>
        </p:txBody>
      </p:sp>
      <p:sp>
        <p:nvSpPr>
          <p:cNvPr id="344" name="Google Shape;344;g1ab5d98b2ec_3_25"/>
          <p:cNvSpPr txBox="1"/>
          <p:nvPr/>
        </p:nvSpPr>
        <p:spPr>
          <a:xfrm>
            <a:off x="455700" y="1200875"/>
            <a:ext cx="8232600" cy="2139600"/>
          </a:xfrm>
          <a:prstGeom prst="rect">
            <a:avLst/>
          </a:prstGeom>
          <a:noFill/>
          <a:ln>
            <a:noFill/>
          </a:ln>
        </p:spPr>
        <p:txBody>
          <a:bodyPr spcFirstLastPara="1" wrap="square" lIns="91425" tIns="45700" rIns="91425" bIns="45700" anchor="t" anchorCtr="0">
            <a:spAutoFit/>
          </a:bodyPr>
          <a:lstStyle/>
          <a:p>
            <a:pPr marL="457200" marR="0" lvl="0" indent="-349250" algn="l" rtl="0">
              <a:lnSpc>
                <a:spcPct val="150000"/>
              </a:lnSpc>
              <a:spcBef>
                <a:spcPts val="0"/>
              </a:spcBef>
              <a:spcAft>
                <a:spcPts val="0"/>
              </a:spcAft>
              <a:buClr>
                <a:schemeClr val="lt1"/>
              </a:buClr>
              <a:buSzPts val="1900"/>
              <a:buChar char="-"/>
            </a:pPr>
            <a:r>
              <a:rPr lang="en-US" sz="1900">
                <a:solidFill>
                  <a:schemeClr val="lt1"/>
                </a:solidFill>
              </a:rPr>
              <a:t>Lớp tích chập (Convolution layer).</a:t>
            </a:r>
            <a:endParaRPr sz="1900">
              <a:solidFill>
                <a:schemeClr val="lt1"/>
              </a:solidFill>
            </a:endParaRPr>
          </a:p>
          <a:p>
            <a:pPr marL="457200" marR="0" lvl="0" indent="-349250" algn="l" rtl="0">
              <a:lnSpc>
                <a:spcPct val="150000"/>
              </a:lnSpc>
              <a:spcBef>
                <a:spcPts val="0"/>
              </a:spcBef>
              <a:spcAft>
                <a:spcPts val="0"/>
              </a:spcAft>
              <a:buClr>
                <a:schemeClr val="lt1"/>
              </a:buClr>
              <a:buSzPts val="1900"/>
              <a:buChar char="-"/>
            </a:pPr>
            <a:r>
              <a:rPr lang="en-US" sz="1900">
                <a:solidFill>
                  <a:schemeClr val="lt1"/>
                </a:solidFill>
              </a:rPr>
              <a:t>Lớp gộp (Pooling layer).</a:t>
            </a:r>
            <a:endParaRPr sz="1900">
              <a:solidFill>
                <a:schemeClr val="lt1"/>
              </a:solidFill>
            </a:endParaRPr>
          </a:p>
          <a:p>
            <a:pPr marL="457200" marR="0" lvl="0" indent="-349250" algn="l" rtl="0">
              <a:lnSpc>
                <a:spcPct val="150000"/>
              </a:lnSpc>
              <a:spcBef>
                <a:spcPts val="0"/>
              </a:spcBef>
              <a:spcAft>
                <a:spcPts val="0"/>
              </a:spcAft>
              <a:buClr>
                <a:schemeClr val="lt1"/>
              </a:buClr>
              <a:buSzPts val="1900"/>
              <a:buChar char="-"/>
            </a:pPr>
            <a:r>
              <a:rPr lang="en-US" sz="1900">
                <a:solidFill>
                  <a:schemeClr val="lt1"/>
                </a:solidFill>
              </a:rPr>
              <a:t>Lớp bỏ học (Dropout layer).</a:t>
            </a:r>
            <a:endParaRPr sz="1900">
              <a:solidFill>
                <a:schemeClr val="lt1"/>
              </a:solidFill>
            </a:endParaRPr>
          </a:p>
          <a:p>
            <a:pPr marL="457200" marR="0" lvl="0" indent="-349250" algn="l" rtl="0">
              <a:lnSpc>
                <a:spcPct val="150000"/>
              </a:lnSpc>
              <a:spcBef>
                <a:spcPts val="0"/>
              </a:spcBef>
              <a:spcAft>
                <a:spcPts val="0"/>
              </a:spcAft>
              <a:buClr>
                <a:schemeClr val="lt1"/>
              </a:buClr>
              <a:buSzPts val="1900"/>
              <a:buChar char="-"/>
            </a:pPr>
            <a:r>
              <a:rPr lang="en-US" sz="1900">
                <a:solidFill>
                  <a:schemeClr val="lt1"/>
                </a:solidFill>
              </a:rPr>
              <a:t>Lớp làm phẳng (Flattening layer).</a:t>
            </a:r>
            <a:endParaRPr sz="1900">
              <a:solidFill>
                <a:schemeClr val="lt1"/>
              </a:solidFill>
            </a:endParaRPr>
          </a:p>
          <a:p>
            <a:pPr marL="457200" marR="0" lvl="0" indent="-349250" algn="l" rtl="0">
              <a:lnSpc>
                <a:spcPct val="150000"/>
              </a:lnSpc>
              <a:spcBef>
                <a:spcPts val="0"/>
              </a:spcBef>
              <a:spcAft>
                <a:spcPts val="0"/>
              </a:spcAft>
              <a:buClr>
                <a:schemeClr val="lt1"/>
              </a:buClr>
              <a:buSzPts val="1900"/>
              <a:buChar char="-"/>
            </a:pPr>
            <a:r>
              <a:rPr lang="en-US" sz="1900">
                <a:solidFill>
                  <a:schemeClr val="lt1"/>
                </a:solidFill>
              </a:rPr>
              <a:t>Lớp kết nối đầy đủ (Fully-Connected layer)</a:t>
            </a:r>
            <a:endParaRPr sz="1900">
              <a:solidFill>
                <a:schemeClr val="lt1"/>
              </a:solidFill>
            </a:endParaRPr>
          </a:p>
        </p:txBody>
      </p:sp>
      <p:sp>
        <p:nvSpPr>
          <p:cNvPr id="345" name="Google Shape;345;g1ab5d98b2ec_3_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1ab46e95392_1_2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351" name="Google Shape;351;g1ab46e95392_1_23"/>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Tổng quan nghiên cứu</a:t>
            </a:r>
            <a:endParaRPr sz="1800"/>
          </a:p>
        </p:txBody>
      </p:sp>
      <p:sp>
        <p:nvSpPr>
          <p:cNvPr id="352" name="Google Shape;352;g1ab46e95392_1_23"/>
          <p:cNvSpPr txBox="1"/>
          <p:nvPr/>
        </p:nvSpPr>
        <p:spPr>
          <a:xfrm>
            <a:off x="455775" y="1330200"/>
            <a:ext cx="823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lt1"/>
              </a:solidFill>
            </a:endParaRPr>
          </a:p>
        </p:txBody>
      </p:sp>
      <p:pic>
        <p:nvPicPr>
          <p:cNvPr id="353" name="Google Shape;353;g1ab46e95392_1_23"/>
          <p:cNvPicPr preferRelativeResize="0"/>
          <p:nvPr/>
        </p:nvPicPr>
        <p:blipFill>
          <a:blip r:embed="rId3">
            <a:alphaModFix/>
          </a:blip>
          <a:stretch>
            <a:fillRect/>
          </a:stretch>
        </p:blipFill>
        <p:spPr>
          <a:xfrm>
            <a:off x="916800" y="1668895"/>
            <a:ext cx="7310551" cy="2273850"/>
          </a:xfrm>
          <a:prstGeom prst="rect">
            <a:avLst/>
          </a:prstGeom>
          <a:noFill/>
          <a:ln>
            <a:noFill/>
          </a:ln>
        </p:spPr>
      </p:pic>
      <p:sp>
        <p:nvSpPr>
          <p:cNvPr id="354" name="Google Shape;354;g1ab46e95392_1_23"/>
          <p:cNvSpPr txBox="1"/>
          <p:nvPr/>
        </p:nvSpPr>
        <p:spPr>
          <a:xfrm>
            <a:off x="686250" y="4013200"/>
            <a:ext cx="8002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Sơ đồ luồng xử lý nhận dạng động tác Taekwondo với skeleton classification</a:t>
            </a:r>
            <a:endParaRPr sz="1800">
              <a:solidFill>
                <a:schemeClr val="lt1"/>
              </a:solidFill>
            </a:endParaRPr>
          </a:p>
        </p:txBody>
      </p:sp>
      <p:sp>
        <p:nvSpPr>
          <p:cNvPr id="355" name="Google Shape;355;g1ab46e95392_1_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1ab46e95392_1_141"/>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361" name="Google Shape;361;g1ab46e95392_1_141"/>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Tổng quan nghiên cứu</a:t>
            </a:r>
            <a:endParaRPr sz="1800"/>
          </a:p>
        </p:txBody>
      </p:sp>
      <p:sp>
        <p:nvSpPr>
          <p:cNvPr id="362" name="Google Shape;362;g1ab46e95392_1_141"/>
          <p:cNvSpPr txBox="1"/>
          <p:nvPr/>
        </p:nvSpPr>
        <p:spPr>
          <a:xfrm>
            <a:off x="455775" y="1330200"/>
            <a:ext cx="823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lt1"/>
              </a:solidFill>
            </a:endParaRPr>
          </a:p>
        </p:txBody>
      </p:sp>
      <p:pic>
        <p:nvPicPr>
          <p:cNvPr id="363" name="Google Shape;363;g1ab46e95392_1_141"/>
          <p:cNvPicPr preferRelativeResize="0"/>
          <p:nvPr/>
        </p:nvPicPr>
        <p:blipFill>
          <a:blip r:embed="rId3">
            <a:alphaModFix/>
          </a:blip>
          <a:stretch>
            <a:fillRect/>
          </a:stretch>
        </p:blipFill>
        <p:spPr>
          <a:xfrm>
            <a:off x="1023880" y="1461550"/>
            <a:ext cx="7096199" cy="2220378"/>
          </a:xfrm>
          <a:prstGeom prst="rect">
            <a:avLst/>
          </a:prstGeom>
          <a:noFill/>
          <a:ln>
            <a:noFill/>
          </a:ln>
        </p:spPr>
      </p:pic>
      <p:sp>
        <p:nvSpPr>
          <p:cNvPr id="364" name="Google Shape;364;g1ab46e95392_1_141"/>
          <p:cNvSpPr txBox="1"/>
          <p:nvPr/>
        </p:nvSpPr>
        <p:spPr>
          <a:xfrm>
            <a:off x="771675" y="3681925"/>
            <a:ext cx="7874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Sơ đồ luồng xử lý nhận dạng động tác Taekwondo với video classification</a:t>
            </a:r>
            <a:endParaRPr sz="1800">
              <a:solidFill>
                <a:schemeClr val="lt1"/>
              </a:solidFill>
            </a:endParaRPr>
          </a:p>
        </p:txBody>
      </p:sp>
      <p:sp>
        <p:nvSpPr>
          <p:cNvPr id="365" name="Google Shape;365;g1ab46e95392_1_1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1ab46e95392_1_151"/>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371" name="Google Shape;371;g1ab46e95392_1_151"/>
          <p:cNvSpPr txBox="1">
            <a:spLocks noGrp="1"/>
          </p:cNvSpPr>
          <p:nvPr>
            <p:ph type="body" idx="2"/>
          </p:nvPr>
        </p:nvSpPr>
        <p:spPr>
          <a:xfrm>
            <a:off x="455772" y="689524"/>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smtClean="0"/>
              <a:t>2</a:t>
            </a:r>
            <a:r>
              <a:rPr lang="en-US" sz="1800"/>
              <a:t>. Xử lý dữ liệu</a:t>
            </a:r>
            <a:endParaRPr sz="1800"/>
          </a:p>
        </p:txBody>
      </p:sp>
      <p:sp>
        <p:nvSpPr>
          <p:cNvPr id="372" name="Google Shape;372;g1ab46e95392_1_151"/>
          <p:cNvSpPr txBox="1"/>
          <p:nvPr/>
        </p:nvSpPr>
        <p:spPr>
          <a:xfrm>
            <a:off x="455775" y="1330200"/>
            <a:ext cx="823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lt1"/>
              </a:solidFill>
            </a:endParaRPr>
          </a:p>
        </p:txBody>
      </p:sp>
      <p:sp>
        <p:nvSpPr>
          <p:cNvPr id="373" name="Google Shape;373;g1ab46e95392_1_151"/>
          <p:cNvSpPr txBox="1"/>
          <p:nvPr/>
        </p:nvSpPr>
        <p:spPr>
          <a:xfrm>
            <a:off x="455772" y="3647475"/>
            <a:ext cx="53229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Các tư thế trong Taekwondo</a:t>
            </a:r>
            <a:endParaRPr sz="1800">
              <a:solidFill>
                <a:schemeClr val="lt1"/>
              </a:solidFill>
            </a:endParaRPr>
          </a:p>
        </p:txBody>
      </p:sp>
      <p:pic>
        <p:nvPicPr>
          <p:cNvPr id="374" name="Google Shape;374;g1ab46e95392_1_151"/>
          <p:cNvPicPr preferRelativeResize="0"/>
          <p:nvPr/>
        </p:nvPicPr>
        <p:blipFill>
          <a:blip r:embed="rId3">
            <a:alphaModFix/>
          </a:blip>
          <a:stretch>
            <a:fillRect/>
          </a:stretch>
        </p:blipFill>
        <p:spPr>
          <a:xfrm>
            <a:off x="455774" y="1225874"/>
            <a:ext cx="5322980" cy="2421600"/>
          </a:xfrm>
          <a:prstGeom prst="rect">
            <a:avLst/>
          </a:prstGeom>
          <a:noFill/>
          <a:ln>
            <a:noFill/>
          </a:ln>
        </p:spPr>
      </p:pic>
      <p:pic>
        <p:nvPicPr>
          <p:cNvPr id="375" name="Google Shape;375;g1ab46e95392_1_151"/>
          <p:cNvPicPr preferRelativeResize="0"/>
          <p:nvPr/>
        </p:nvPicPr>
        <p:blipFill>
          <a:blip r:embed="rId4">
            <a:alphaModFix/>
          </a:blip>
          <a:stretch>
            <a:fillRect/>
          </a:stretch>
        </p:blipFill>
        <p:spPr>
          <a:xfrm>
            <a:off x="6652723" y="1489262"/>
            <a:ext cx="1957425" cy="2012575"/>
          </a:xfrm>
          <a:prstGeom prst="rect">
            <a:avLst/>
          </a:prstGeom>
          <a:noFill/>
          <a:ln>
            <a:noFill/>
          </a:ln>
        </p:spPr>
      </p:pic>
      <p:sp>
        <p:nvSpPr>
          <p:cNvPr id="376" name="Google Shape;376;g1ab46e95392_1_151"/>
          <p:cNvSpPr txBox="1"/>
          <p:nvPr/>
        </p:nvSpPr>
        <p:spPr>
          <a:xfrm>
            <a:off x="6157075" y="3647475"/>
            <a:ext cx="2896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Vị trí các hướng động tác</a:t>
            </a:r>
            <a:endParaRPr sz="1800">
              <a:solidFill>
                <a:schemeClr val="lt1"/>
              </a:solidFill>
            </a:endParaRPr>
          </a:p>
        </p:txBody>
      </p:sp>
      <p:sp>
        <p:nvSpPr>
          <p:cNvPr id="377" name="Google Shape;377;g1ab46e95392_1_1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1ab46e95392_1_167"/>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383" name="Google Shape;383;g1ab46e95392_1_167"/>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Xử lý dữ liệu</a:t>
            </a:r>
            <a:endParaRPr sz="1800"/>
          </a:p>
        </p:txBody>
      </p:sp>
      <p:sp>
        <p:nvSpPr>
          <p:cNvPr id="384" name="Google Shape;384;g1ab46e95392_1_167"/>
          <p:cNvSpPr txBox="1"/>
          <p:nvPr/>
        </p:nvSpPr>
        <p:spPr>
          <a:xfrm>
            <a:off x="455775" y="1330200"/>
            <a:ext cx="823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lt1"/>
              </a:solidFill>
            </a:endParaRPr>
          </a:p>
        </p:txBody>
      </p:sp>
      <p:sp>
        <p:nvSpPr>
          <p:cNvPr id="385" name="Google Shape;385;g1ab46e95392_1_167"/>
          <p:cNvSpPr txBox="1"/>
          <p:nvPr/>
        </p:nvSpPr>
        <p:spPr>
          <a:xfrm>
            <a:off x="931875" y="4546350"/>
            <a:ext cx="7601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Các khung hình của 16 lớp bài quyền 1 Taekwondo được trích xuất từ dữ liệu </a:t>
            </a:r>
            <a:endParaRPr sz="1600">
              <a:solidFill>
                <a:schemeClr val="lt1"/>
              </a:solidFill>
            </a:endParaRPr>
          </a:p>
        </p:txBody>
      </p:sp>
      <p:pic>
        <p:nvPicPr>
          <p:cNvPr id="386" name="Google Shape;386;g1ab46e95392_1_167"/>
          <p:cNvPicPr preferRelativeResize="0"/>
          <p:nvPr/>
        </p:nvPicPr>
        <p:blipFill>
          <a:blip r:embed="rId3">
            <a:alphaModFix/>
          </a:blip>
          <a:stretch>
            <a:fillRect/>
          </a:stretch>
        </p:blipFill>
        <p:spPr>
          <a:xfrm>
            <a:off x="931875" y="1197425"/>
            <a:ext cx="3569757" cy="3139051"/>
          </a:xfrm>
          <a:prstGeom prst="rect">
            <a:avLst/>
          </a:prstGeom>
          <a:noFill/>
          <a:ln>
            <a:noFill/>
          </a:ln>
        </p:spPr>
      </p:pic>
      <p:pic>
        <p:nvPicPr>
          <p:cNvPr id="387" name="Google Shape;387;g1ab46e95392_1_167"/>
          <p:cNvPicPr preferRelativeResize="0"/>
          <p:nvPr/>
        </p:nvPicPr>
        <p:blipFill>
          <a:blip r:embed="rId4">
            <a:alphaModFix/>
          </a:blip>
          <a:stretch>
            <a:fillRect/>
          </a:stretch>
        </p:blipFill>
        <p:spPr>
          <a:xfrm>
            <a:off x="4790048" y="1190563"/>
            <a:ext cx="3569751" cy="3152775"/>
          </a:xfrm>
          <a:prstGeom prst="rect">
            <a:avLst/>
          </a:prstGeom>
          <a:noFill/>
          <a:ln>
            <a:noFill/>
          </a:ln>
        </p:spPr>
      </p:pic>
      <p:sp>
        <p:nvSpPr>
          <p:cNvPr id="388" name="Google Shape;388;g1ab46e95392_1_1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1ab46e95392_1_18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394" name="Google Shape;394;g1ab46e95392_1_182"/>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Xử lý dữ liệu</a:t>
            </a:r>
            <a:endParaRPr sz="1800"/>
          </a:p>
        </p:txBody>
      </p:sp>
      <p:sp>
        <p:nvSpPr>
          <p:cNvPr id="395" name="Google Shape;395;g1ab46e95392_1_182"/>
          <p:cNvSpPr txBox="1"/>
          <p:nvPr/>
        </p:nvSpPr>
        <p:spPr>
          <a:xfrm>
            <a:off x="455775" y="1330200"/>
            <a:ext cx="82326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chemeClr val="lt1"/>
              </a:solidFill>
            </a:endParaRPr>
          </a:p>
        </p:txBody>
      </p:sp>
      <p:sp>
        <p:nvSpPr>
          <p:cNvPr id="396" name="Google Shape;396;g1ab46e95392_1_182"/>
          <p:cNvSpPr txBox="1"/>
          <p:nvPr/>
        </p:nvSpPr>
        <p:spPr>
          <a:xfrm>
            <a:off x="323525" y="1330200"/>
            <a:ext cx="3758400" cy="2339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b="1">
                <a:solidFill>
                  <a:schemeClr val="lt1"/>
                </a:solidFill>
              </a:rPr>
              <a:t>Các công cụ được sử dụng:</a:t>
            </a:r>
            <a:endParaRPr sz="2000" b="1">
              <a:solidFill>
                <a:schemeClr val="lt1"/>
              </a:solidFill>
            </a:endParaRPr>
          </a:p>
          <a:p>
            <a:pPr marL="457200" lvl="0" indent="-355600" algn="l" rtl="0">
              <a:lnSpc>
                <a:spcPct val="150000"/>
              </a:lnSpc>
              <a:spcBef>
                <a:spcPts val="0"/>
              </a:spcBef>
              <a:spcAft>
                <a:spcPts val="0"/>
              </a:spcAft>
              <a:buClr>
                <a:schemeClr val="lt1"/>
              </a:buClr>
              <a:buSzPts val="2000"/>
              <a:buChar char="-"/>
            </a:pPr>
            <a:r>
              <a:rPr lang="en-US" sz="2000">
                <a:solidFill>
                  <a:schemeClr val="lt1"/>
                </a:solidFill>
              </a:rPr>
              <a:t>Fast Forward Moving Picture Experts Group (FFMPEG)</a:t>
            </a:r>
            <a:endParaRPr sz="2000">
              <a:solidFill>
                <a:schemeClr val="lt1"/>
              </a:solidFill>
            </a:endParaRPr>
          </a:p>
          <a:p>
            <a:pPr marL="457200" lvl="0" indent="-355600" algn="l" rtl="0">
              <a:lnSpc>
                <a:spcPct val="115000"/>
              </a:lnSpc>
              <a:spcBef>
                <a:spcPts val="0"/>
              </a:spcBef>
              <a:spcAft>
                <a:spcPts val="0"/>
              </a:spcAft>
              <a:buClr>
                <a:schemeClr val="lt1"/>
              </a:buClr>
              <a:buSzPts val="2000"/>
              <a:buChar char="-"/>
            </a:pPr>
            <a:r>
              <a:rPr lang="en-US" sz="2000">
                <a:solidFill>
                  <a:schemeClr val="lt1"/>
                </a:solidFill>
              </a:rPr>
              <a:t>MoveNet</a:t>
            </a:r>
            <a:endParaRPr sz="2000">
              <a:solidFill>
                <a:schemeClr val="lt1"/>
              </a:solidFill>
            </a:endParaRPr>
          </a:p>
        </p:txBody>
      </p:sp>
      <p:pic>
        <p:nvPicPr>
          <p:cNvPr id="397" name="Google Shape;397;g1ab46e95392_1_182"/>
          <p:cNvPicPr preferRelativeResize="0"/>
          <p:nvPr/>
        </p:nvPicPr>
        <p:blipFill>
          <a:blip r:embed="rId3">
            <a:alphaModFix/>
          </a:blip>
          <a:stretch>
            <a:fillRect/>
          </a:stretch>
        </p:blipFill>
        <p:spPr>
          <a:xfrm>
            <a:off x="4188775" y="1330200"/>
            <a:ext cx="4811326" cy="2771242"/>
          </a:xfrm>
          <a:prstGeom prst="rect">
            <a:avLst/>
          </a:prstGeom>
          <a:noFill/>
          <a:ln>
            <a:noFill/>
          </a:ln>
        </p:spPr>
      </p:pic>
      <p:sp>
        <p:nvSpPr>
          <p:cNvPr id="398" name="Google Shape;398;g1ab46e95392_1_182"/>
          <p:cNvSpPr txBox="1"/>
          <p:nvPr/>
        </p:nvSpPr>
        <p:spPr>
          <a:xfrm>
            <a:off x="-903200" y="-163025"/>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99" name="Google Shape;399;g1ab46e95392_1_182"/>
          <p:cNvSpPr txBox="1"/>
          <p:nvPr/>
        </p:nvSpPr>
        <p:spPr>
          <a:xfrm>
            <a:off x="873650" y="251400"/>
            <a:ext cx="489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400" name="Google Shape;400;g1ab46e95392_1_182"/>
          <p:cNvSpPr txBox="1"/>
          <p:nvPr/>
        </p:nvSpPr>
        <p:spPr>
          <a:xfrm>
            <a:off x="4214800" y="4117650"/>
            <a:ext cx="481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Kiến trúc MoveNet</a:t>
            </a:r>
            <a:endParaRPr sz="1800">
              <a:solidFill>
                <a:schemeClr val="lt1"/>
              </a:solidFill>
            </a:endParaRPr>
          </a:p>
        </p:txBody>
      </p:sp>
      <p:sp>
        <p:nvSpPr>
          <p:cNvPr id="401" name="Google Shape;401;g1ab46e95392_1_18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grpSp>
        <p:nvGrpSpPr>
          <p:cNvPr id="173" name="Google Shape;173;g1b30a59aef5_0_1"/>
          <p:cNvGrpSpPr/>
          <p:nvPr/>
        </p:nvGrpSpPr>
        <p:grpSpPr>
          <a:xfrm>
            <a:off x="2050174" y="2101337"/>
            <a:ext cx="2609738" cy="738578"/>
            <a:chOff x="5003616" y="933561"/>
            <a:chExt cx="4805263" cy="866367"/>
          </a:xfrm>
        </p:grpSpPr>
        <p:sp>
          <p:nvSpPr>
            <p:cNvPr id="174" name="Google Shape;174;g1b30a59aef5_0_1"/>
            <p:cNvSpPr txBox="1"/>
            <p:nvPr/>
          </p:nvSpPr>
          <p:spPr>
            <a:xfrm>
              <a:off x="5004079" y="933561"/>
              <a:ext cx="4804800" cy="239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400"/>
                <a:buFont typeface="Arial"/>
                <a:buNone/>
              </a:pPr>
              <a:r>
                <a:rPr lang="en-US" sz="1800" b="1">
                  <a:solidFill>
                    <a:schemeClr val="lt1"/>
                  </a:solidFill>
                </a:rPr>
                <a:t>Hà Ngọc Châu</a:t>
              </a:r>
              <a:endParaRPr sz="1800" b="1" i="0" u="none" strike="noStrike" cap="none">
                <a:solidFill>
                  <a:schemeClr val="lt1"/>
                </a:solidFill>
                <a:latin typeface="Arial"/>
                <a:ea typeface="Arial"/>
                <a:cs typeface="Arial"/>
                <a:sym typeface="Arial"/>
              </a:endParaRPr>
            </a:p>
          </p:txBody>
        </p:sp>
        <p:sp>
          <p:nvSpPr>
            <p:cNvPr id="175" name="Google Shape;175;g1b30a59aef5_0_1"/>
            <p:cNvSpPr txBox="1"/>
            <p:nvPr/>
          </p:nvSpPr>
          <p:spPr>
            <a:xfrm>
              <a:off x="5003616" y="1366728"/>
              <a:ext cx="4804800" cy="43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rPr>
                <a:t>Thư ký khoa học</a:t>
              </a:r>
              <a:endParaRPr sz="1800" b="0" i="1" u="none" strike="noStrike" cap="none">
                <a:solidFill>
                  <a:schemeClr val="lt1"/>
                </a:solidFill>
                <a:latin typeface="Arial"/>
                <a:ea typeface="Arial"/>
                <a:cs typeface="Arial"/>
                <a:sym typeface="Arial"/>
              </a:endParaRPr>
            </a:p>
          </p:txBody>
        </p:sp>
      </p:grpSp>
      <p:pic>
        <p:nvPicPr>
          <p:cNvPr id="176" name="Google Shape;176;g1b30a59aef5_0_1"/>
          <p:cNvPicPr preferRelativeResize="0">
            <a:picLocks noGrp="1"/>
          </p:cNvPicPr>
          <p:nvPr>
            <p:ph type="pic" idx="2"/>
          </p:nvPr>
        </p:nvPicPr>
        <p:blipFill rotWithShape="1">
          <a:blip r:embed="rId3">
            <a:alphaModFix/>
          </a:blip>
          <a:srcRect t="6762" b="6762"/>
          <a:stretch/>
        </p:blipFill>
        <p:spPr>
          <a:xfrm>
            <a:off x="927875" y="294213"/>
            <a:ext cx="1122300" cy="1122300"/>
          </a:xfrm>
          <a:prstGeom prst="ellipse">
            <a:avLst/>
          </a:prstGeom>
          <a:solidFill>
            <a:srgbClr val="F2F2F2"/>
          </a:solidFill>
          <a:ln>
            <a:noFill/>
          </a:ln>
        </p:spPr>
      </p:pic>
      <p:pic>
        <p:nvPicPr>
          <p:cNvPr id="177" name="Google Shape;177;g1b30a59aef5_0_1"/>
          <p:cNvPicPr preferRelativeResize="0">
            <a:picLocks noGrp="1"/>
          </p:cNvPicPr>
          <p:nvPr>
            <p:ph type="pic" idx="3"/>
          </p:nvPr>
        </p:nvPicPr>
        <p:blipFill rotWithShape="1">
          <a:blip r:embed="rId4">
            <a:alphaModFix/>
          </a:blip>
          <a:srcRect t="12502" b="12495"/>
          <a:stretch/>
        </p:blipFill>
        <p:spPr>
          <a:xfrm>
            <a:off x="927875" y="3572925"/>
            <a:ext cx="1122300" cy="1122300"/>
          </a:xfrm>
          <a:prstGeom prst="ellipse">
            <a:avLst/>
          </a:prstGeom>
          <a:solidFill>
            <a:srgbClr val="F2F2F2"/>
          </a:solidFill>
          <a:ln>
            <a:noFill/>
          </a:ln>
        </p:spPr>
      </p:pic>
      <p:pic>
        <p:nvPicPr>
          <p:cNvPr id="178" name="Google Shape;178;g1b30a59aef5_0_1"/>
          <p:cNvPicPr preferRelativeResize="0">
            <a:picLocks noGrp="1"/>
          </p:cNvPicPr>
          <p:nvPr>
            <p:ph type="pic" idx="4"/>
          </p:nvPr>
        </p:nvPicPr>
        <p:blipFill rotWithShape="1">
          <a:blip r:embed="rId5">
            <a:alphaModFix/>
          </a:blip>
          <a:srcRect/>
          <a:stretch/>
        </p:blipFill>
        <p:spPr>
          <a:xfrm>
            <a:off x="4949075" y="308350"/>
            <a:ext cx="1122300" cy="1122300"/>
          </a:xfrm>
          <a:prstGeom prst="ellipse">
            <a:avLst/>
          </a:prstGeom>
          <a:solidFill>
            <a:srgbClr val="F2F2F2"/>
          </a:solidFill>
          <a:ln>
            <a:noFill/>
          </a:ln>
        </p:spPr>
      </p:pic>
      <p:pic>
        <p:nvPicPr>
          <p:cNvPr id="179" name="Google Shape;179;g1b30a59aef5_0_1"/>
          <p:cNvPicPr preferRelativeResize="0">
            <a:picLocks noGrp="1"/>
          </p:cNvPicPr>
          <p:nvPr>
            <p:ph type="pic" idx="5"/>
          </p:nvPr>
        </p:nvPicPr>
        <p:blipFill rotWithShape="1">
          <a:blip r:embed="rId6">
            <a:alphaModFix/>
          </a:blip>
          <a:srcRect l="139" r="139"/>
          <a:stretch/>
        </p:blipFill>
        <p:spPr>
          <a:xfrm>
            <a:off x="4949075" y="3572613"/>
            <a:ext cx="1122300" cy="1122300"/>
          </a:xfrm>
          <a:prstGeom prst="ellipse">
            <a:avLst/>
          </a:prstGeom>
          <a:solidFill>
            <a:srgbClr val="F2F2F2"/>
          </a:solidFill>
          <a:ln>
            <a:noFill/>
          </a:ln>
        </p:spPr>
      </p:pic>
      <p:grpSp>
        <p:nvGrpSpPr>
          <p:cNvPr id="180" name="Google Shape;180;g1b30a59aef5_0_1"/>
          <p:cNvGrpSpPr/>
          <p:nvPr/>
        </p:nvGrpSpPr>
        <p:grpSpPr>
          <a:xfrm>
            <a:off x="6071387" y="486087"/>
            <a:ext cx="2609738" cy="738578"/>
            <a:chOff x="5003616" y="933561"/>
            <a:chExt cx="4805263" cy="866367"/>
          </a:xfrm>
        </p:grpSpPr>
        <p:sp>
          <p:nvSpPr>
            <p:cNvPr id="181" name="Google Shape;181;g1b30a59aef5_0_1"/>
            <p:cNvSpPr txBox="1"/>
            <p:nvPr/>
          </p:nvSpPr>
          <p:spPr>
            <a:xfrm>
              <a:off x="5004079" y="933561"/>
              <a:ext cx="4804800" cy="239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400"/>
                <a:buFont typeface="Arial"/>
                <a:buNone/>
              </a:pPr>
              <a:r>
                <a:rPr lang="en-US" sz="1800" b="1">
                  <a:solidFill>
                    <a:schemeClr val="lt1"/>
                  </a:solidFill>
                </a:rPr>
                <a:t>Hoàng Thị Thanh Hà</a:t>
              </a:r>
              <a:endParaRPr sz="1800" b="1" i="0" u="none" strike="noStrike" cap="none">
                <a:solidFill>
                  <a:schemeClr val="lt1"/>
                </a:solidFill>
                <a:latin typeface="Arial"/>
                <a:ea typeface="Arial"/>
                <a:cs typeface="Arial"/>
                <a:sym typeface="Arial"/>
              </a:endParaRPr>
            </a:p>
          </p:txBody>
        </p:sp>
        <p:sp>
          <p:nvSpPr>
            <p:cNvPr id="182" name="Google Shape;182;g1b30a59aef5_0_1"/>
            <p:cNvSpPr txBox="1"/>
            <p:nvPr/>
          </p:nvSpPr>
          <p:spPr>
            <a:xfrm>
              <a:off x="5003616" y="1366728"/>
              <a:ext cx="4804800" cy="43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rPr>
                <a:t>Chủ nhiệm đề tài</a:t>
              </a:r>
              <a:endParaRPr sz="1800" b="0" i="1" u="none" strike="noStrike" cap="none">
                <a:solidFill>
                  <a:schemeClr val="lt1"/>
                </a:solidFill>
                <a:latin typeface="Arial"/>
                <a:ea typeface="Arial"/>
                <a:cs typeface="Arial"/>
                <a:sym typeface="Arial"/>
              </a:endParaRPr>
            </a:p>
          </p:txBody>
        </p:sp>
      </p:grpSp>
      <p:pic>
        <p:nvPicPr>
          <p:cNvPr id="183" name="Google Shape;183;g1b30a59aef5_0_1"/>
          <p:cNvPicPr preferRelativeResize="0">
            <a:picLocks noGrp="1"/>
          </p:cNvPicPr>
          <p:nvPr>
            <p:ph type="pic" idx="6"/>
          </p:nvPr>
        </p:nvPicPr>
        <p:blipFill rotWithShape="1">
          <a:blip r:embed="rId7">
            <a:alphaModFix/>
          </a:blip>
          <a:srcRect/>
          <a:stretch/>
        </p:blipFill>
        <p:spPr>
          <a:xfrm>
            <a:off x="927875" y="1909463"/>
            <a:ext cx="1122300" cy="1122300"/>
          </a:xfrm>
          <a:prstGeom prst="ellipse">
            <a:avLst/>
          </a:prstGeom>
          <a:solidFill>
            <a:srgbClr val="F2F2F2"/>
          </a:solidFill>
          <a:ln>
            <a:noFill/>
          </a:ln>
        </p:spPr>
      </p:pic>
      <p:grpSp>
        <p:nvGrpSpPr>
          <p:cNvPr id="184" name="Google Shape;184;g1b30a59aef5_0_1"/>
          <p:cNvGrpSpPr/>
          <p:nvPr/>
        </p:nvGrpSpPr>
        <p:grpSpPr>
          <a:xfrm>
            <a:off x="2050099" y="486087"/>
            <a:ext cx="2609738" cy="738578"/>
            <a:chOff x="5003616" y="933561"/>
            <a:chExt cx="4805263" cy="866367"/>
          </a:xfrm>
        </p:grpSpPr>
        <p:sp>
          <p:nvSpPr>
            <p:cNvPr id="185" name="Google Shape;185;g1b30a59aef5_0_1"/>
            <p:cNvSpPr txBox="1"/>
            <p:nvPr/>
          </p:nvSpPr>
          <p:spPr>
            <a:xfrm>
              <a:off x="5004079" y="933561"/>
              <a:ext cx="4804800" cy="239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400"/>
                <a:buFont typeface="Arial"/>
                <a:buNone/>
              </a:pPr>
              <a:r>
                <a:rPr lang="en-US" sz="1800" b="1">
                  <a:solidFill>
                    <a:schemeClr val="lt1"/>
                  </a:solidFill>
                </a:rPr>
                <a:t>TS. Nguyễn Thanh Hải</a:t>
              </a:r>
              <a:endParaRPr sz="1800" b="1" i="0" u="none" strike="noStrike" cap="none">
                <a:solidFill>
                  <a:schemeClr val="lt1"/>
                </a:solidFill>
                <a:latin typeface="Arial"/>
                <a:ea typeface="Arial"/>
                <a:cs typeface="Arial"/>
                <a:sym typeface="Arial"/>
              </a:endParaRPr>
            </a:p>
          </p:txBody>
        </p:sp>
        <p:sp>
          <p:nvSpPr>
            <p:cNvPr id="186" name="Google Shape;186;g1b30a59aef5_0_1"/>
            <p:cNvSpPr txBox="1"/>
            <p:nvPr/>
          </p:nvSpPr>
          <p:spPr>
            <a:xfrm>
              <a:off x="5003616" y="1366728"/>
              <a:ext cx="4804800" cy="43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rPr>
                <a:t>Cán bộ hướng dẫn</a:t>
              </a:r>
              <a:endParaRPr sz="1800" b="0" i="1" u="none" strike="noStrike" cap="none">
                <a:solidFill>
                  <a:schemeClr val="lt1"/>
                </a:solidFill>
                <a:latin typeface="Arial"/>
                <a:ea typeface="Arial"/>
                <a:cs typeface="Arial"/>
                <a:sym typeface="Arial"/>
              </a:endParaRPr>
            </a:p>
          </p:txBody>
        </p:sp>
      </p:grpSp>
      <p:grpSp>
        <p:nvGrpSpPr>
          <p:cNvPr id="187" name="Google Shape;187;g1b30a59aef5_0_1"/>
          <p:cNvGrpSpPr/>
          <p:nvPr/>
        </p:nvGrpSpPr>
        <p:grpSpPr>
          <a:xfrm>
            <a:off x="2050099" y="3764487"/>
            <a:ext cx="2609738" cy="738578"/>
            <a:chOff x="5003616" y="933561"/>
            <a:chExt cx="4805263" cy="866367"/>
          </a:xfrm>
        </p:grpSpPr>
        <p:sp>
          <p:nvSpPr>
            <p:cNvPr id="188" name="Google Shape;188;g1b30a59aef5_0_1"/>
            <p:cNvSpPr txBox="1"/>
            <p:nvPr/>
          </p:nvSpPr>
          <p:spPr>
            <a:xfrm>
              <a:off x="5004079" y="933561"/>
              <a:ext cx="4804800" cy="239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400"/>
                <a:buFont typeface="Arial"/>
                <a:buNone/>
              </a:pPr>
              <a:r>
                <a:rPr lang="en-US" sz="1800" b="1">
                  <a:solidFill>
                    <a:schemeClr val="lt1"/>
                  </a:solidFill>
                </a:rPr>
                <a:t>Nguyễn Tiến Đạt</a:t>
              </a:r>
              <a:endParaRPr sz="1800" b="1" i="0" u="none" strike="noStrike" cap="none">
                <a:solidFill>
                  <a:schemeClr val="lt1"/>
                </a:solidFill>
                <a:latin typeface="Arial"/>
                <a:ea typeface="Arial"/>
                <a:cs typeface="Arial"/>
                <a:sym typeface="Arial"/>
              </a:endParaRPr>
            </a:p>
          </p:txBody>
        </p:sp>
        <p:sp>
          <p:nvSpPr>
            <p:cNvPr id="189" name="Google Shape;189;g1b30a59aef5_0_1"/>
            <p:cNvSpPr txBox="1"/>
            <p:nvPr/>
          </p:nvSpPr>
          <p:spPr>
            <a:xfrm>
              <a:off x="5003616" y="1366728"/>
              <a:ext cx="4804800" cy="43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rPr>
                <a:t>Thành viên chính</a:t>
              </a:r>
              <a:endParaRPr sz="1800" b="0" i="1" u="none" strike="noStrike" cap="none">
                <a:solidFill>
                  <a:schemeClr val="lt1"/>
                </a:solidFill>
                <a:latin typeface="Arial"/>
                <a:ea typeface="Arial"/>
                <a:cs typeface="Arial"/>
                <a:sym typeface="Arial"/>
              </a:endParaRPr>
            </a:p>
          </p:txBody>
        </p:sp>
      </p:grpSp>
      <p:pic>
        <p:nvPicPr>
          <p:cNvPr id="190" name="Google Shape;190;g1b30a59aef5_0_1"/>
          <p:cNvPicPr preferRelativeResize="0">
            <a:picLocks noGrp="1"/>
          </p:cNvPicPr>
          <p:nvPr>
            <p:ph type="pic" idx="7"/>
          </p:nvPr>
        </p:nvPicPr>
        <p:blipFill rotWithShape="1">
          <a:blip r:embed="rId8">
            <a:alphaModFix/>
          </a:blip>
          <a:srcRect/>
          <a:stretch/>
        </p:blipFill>
        <p:spPr>
          <a:xfrm>
            <a:off x="4949075" y="1909475"/>
            <a:ext cx="1122300" cy="1122300"/>
          </a:xfrm>
          <a:prstGeom prst="ellipse">
            <a:avLst/>
          </a:prstGeom>
          <a:solidFill>
            <a:srgbClr val="F2F2F2"/>
          </a:solidFill>
          <a:ln>
            <a:noFill/>
          </a:ln>
        </p:spPr>
      </p:pic>
      <p:grpSp>
        <p:nvGrpSpPr>
          <p:cNvPr id="191" name="Google Shape;191;g1b30a59aef5_0_1"/>
          <p:cNvGrpSpPr/>
          <p:nvPr/>
        </p:nvGrpSpPr>
        <p:grpSpPr>
          <a:xfrm>
            <a:off x="6129412" y="2101337"/>
            <a:ext cx="2609738" cy="738578"/>
            <a:chOff x="5003616" y="933561"/>
            <a:chExt cx="4805263" cy="866367"/>
          </a:xfrm>
        </p:grpSpPr>
        <p:sp>
          <p:nvSpPr>
            <p:cNvPr id="192" name="Google Shape;192;g1b30a59aef5_0_1"/>
            <p:cNvSpPr txBox="1"/>
            <p:nvPr/>
          </p:nvSpPr>
          <p:spPr>
            <a:xfrm>
              <a:off x="5004079" y="933561"/>
              <a:ext cx="4804800" cy="239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400"/>
                <a:buFont typeface="Arial"/>
                <a:buNone/>
              </a:pPr>
              <a:r>
                <a:rPr lang="en-US" sz="1800" b="1">
                  <a:solidFill>
                    <a:schemeClr val="lt1"/>
                  </a:solidFill>
                </a:rPr>
                <a:t>Nguyễn Nhật Trường</a:t>
              </a:r>
              <a:endParaRPr sz="1800" b="1" i="0" u="none" strike="noStrike" cap="none">
                <a:solidFill>
                  <a:schemeClr val="lt1"/>
                </a:solidFill>
                <a:latin typeface="Arial"/>
                <a:ea typeface="Arial"/>
                <a:cs typeface="Arial"/>
                <a:sym typeface="Arial"/>
              </a:endParaRPr>
            </a:p>
          </p:txBody>
        </p:sp>
        <p:sp>
          <p:nvSpPr>
            <p:cNvPr id="193" name="Google Shape;193;g1b30a59aef5_0_1"/>
            <p:cNvSpPr txBox="1"/>
            <p:nvPr/>
          </p:nvSpPr>
          <p:spPr>
            <a:xfrm>
              <a:off x="5003616" y="1366728"/>
              <a:ext cx="4804800" cy="43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rPr>
                <a:t>Thành viên chính</a:t>
              </a:r>
              <a:endParaRPr sz="1800" b="0" i="1" u="none" strike="noStrike" cap="none">
                <a:solidFill>
                  <a:schemeClr val="lt1"/>
                </a:solidFill>
                <a:latin typeface="Arial"/>
                <a:ea typeface="Arial"/>
                <a:cs typeface="Arial"/>
                <a:sym typeface="Arial"/>
              </a:endParaRPr>
            </a:p>
          </p:txBody>
        </p:sp>
      </p:grpSp>
      <p:grpSp>
        <p:nvGrpSpPr>
          <p:cNvPr id="194" name="Google Shape;194;g1b30a59aef5_0_1"/>
          <p:cNvGrpSpPr/>
          <p:nvPr/>
        </p:nvGrpSpPr>
        <p:grpSpPr>
          <a:xfrm>
            <a:off x="6129412" y="3764487"/>
            <a:ext cx="2609738" cy="738578"/>
            <a:chOff x="5003616" y="933561"/>
            <a:chExt cx="4805263" cy="866367"/>
          </a:xfrm>
        </p:grpSpPr>
        <p:sp>
          <p:nvSpPr>
            <p:cNvPr id="195" name="Google Shape;195;g1b30a59aef5_0_1"/>
            <p:cNvSpPr txBox="1"/>
            <p:nvPr/>
          </p:nvSpPr>
          <p:spPr>
            <a:xfrm>
              <a:off x="5004079" y="933561"/>
              <a:ext cx="4804800" cy="239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1400"/>
                <a:buFont typeface="Arial"/>
                <a:buNone/>
              </a:pPr>
              <a:r>
                <a:rPr lang="en-US" sz="1800" b="1">
                  <a:solidFill>
                    <a:schemeClr val="lt1"/>
                  </a:solidFill>
                </a:rPr>
                <a:t>Huỳnh Ngọc Tuyết</a:t>
              </a:r>
              <a:endParaRPr sz="1800" b="1" i="0" u="none" strike="noStrike" cap="none">
                <a:solidFill>
                  <a:schemeClr val="lt1"/>
                </a:solidFill>
                <a:latin typeface="Arial"/>
                <a:ea typeface="Arial"/>
                <a:cs typeface="Arial"/>
                <a:sym typeface="Arial"/>
              </a:endParaRPr>
            </a:p>
          </p:txBody>
        </p:sp>
        <p:sp>
          <p:nvSpPr>
            <p:cNvPr id="196" name="Google Shape;196;g1b30a59aef5_0_1"/>
            <p:cNvSpPr txBox="1"/>
            <p:nvPr/>
          </p:nvSpPr>
          <p:spPr>
            <a:xfrm>
              <a:off x="5003616" y="1366728"/>
              <a:ext cx="4804800" cy="43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a:solidFill>
                    <a:schemeClr val="lt1"/>
                  </a:solidFill>
                </a:rPr>
                <a:t>Thành viên chính</a:t>
              </a:r>
              <a:endParaRPr sz="1800" b="0" i="1" u="none" strike="noStrike" cap="none">
                <a:solidFill>
                  <a:schemeClr val="lt1"/>
                </a:solidFill>
                <a:latin typeface="Arial"/>
                <a:ea typeface="Arial"/>
                <a:cs typeface="Arial"/>
                <a:sym typeface="Arial"/>
              </a:endParaRPr>
            </a:p>
          </p:txBody>
        </p:sp>
      </p:grpSp>
      <p:sp>
        <p:nvSpPr>
          <p:cNvPr id="197" name="Google Shape;197;g1b30a59aef5_0_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tx1"/>
                </a:solidFill>
              </a:rPr>
              <a:t>2</a:t>
            </a:fld>
            <a:endParaRPr>
              <a:solidFill>
                <a:schemeClr val="tx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1ab46e95392_1_198"/>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407" name="Google Shape;407;g1ab46e95392_1_198"/>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3. Các mô hình đề xuất</a:t>
            </a:r>
            <a:endParaRPr sz="1800"/>
          </a:p>
        </p:txBody>
      </p:sp>
      <p:sp>
        <p:nvSpPr>
          <p:cNvPr id="408" name="Google Shape;408;g1ab46e95392_1_198"/>
          <p:cNvSpPr txBox="1"/>
          <p:nvPr/>
        </p:nvSpPr>
        <p:spPr>
          <a:xfrm>
            <a:off x="455700" y="1042538"/>
            <a:ext cx="8232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Long Short-Term Memory networks (LSTM)</a:t>
            </a:r>
            <a:endParaRPr sz="1800" b="1">
              <a:solidFill>
                <a:schemeClr val="lt1"/>
              </a:solidFill>
            </a:endParaRPr>
          </a:p>
        </p:txBody>
      </p:sp>
      <p:sp>
        <p:nvSpPr>
          <p:cNvPr id="409" name="Google Shape;409;g1ab46e95392_1_198"/>
          <p:cNvSpPr txBox="1"/>
          <p:nvPr/>
        </p:nvSpPr>
        <p:spPr>
          <a:xfrm>
            <a:off x="455900" y="3781750"/>
            <a:ext cx="823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Kiến trúc LSTM dự đoán động tác Taekwondo dựa trên trích xuất khung xương</a:t>
            </a:r>
            <a:endParaRPr sz="1800">
              <a:solidFill>
                <a:schemeClr val="lt1"/>
              </a:solidFill>
            </a:endParaRPr>
          </a:p>
        </p:txBody>
      </p:sp>
      <p:pic>
        <p:nvPicPr>
          <p:cNvPr id="410" name="Google Shape;410;g1ab46e95392_1_198"/>
          <p:cNvPicPr preferRelativeResize="0"/>
          <p:nvPr/>
        </p:nvPicPr>
        <p:blipFill>
          <a:blip r:embed="rId3">
            <a:alphaModFix/>
          </a:blip>
          <a:stretch>
            <a:fillRect/>
          </a:stretch>
        </p:blipFill>
        <p:spPr>
          <a:xfrm>
            <a:off x="364464" y="1530344"/>
            <a:ext cx="8415071" cy="2082800"/>
          </a:xfrm>
          <a:prstGeom prst="rect">
            <a:avLst/>
          </a:prstGeom>
          <a:noFill/>
          <a:ln>
            <a:noFill/>
          </a:ln>
        </p:spPr>
      </p:pic>
      <p:sp>
        <p:nvSpPr>
          <p:cNvPr id="411" name="Google Shape;411;g1ab46e95392_1_19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1ab46e95392_1_209"/>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417" name="Google Shape;417;g1ab46e95392_1_209"/>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3. Các mô hình đề xuất</a:t>
            </a:r>
            <a:endParaRPr sz="1800"/>
          </a:p>
        </p:txBody>
      </p:sp>
      <p:sp>
        <p:nvSpPr>
          <p:cNvPr id="418" name="Google Shape;418;g1ab46e95392_1_209"/>
          <p:cNvSpPr txBox="1"/>
          <p:nvPr/>
        </p:nvSpPr>
        <p:spPr>
          <a:xfrm>
            <a:off x="455775" y="1075300"/>
            <a:ext cx="8232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Convolutional Long Short-Term Memory (ConvLSTM)</a:t>
            </a:r>
            <a:endParaRPr sz="1800" b="1">
              <a:solidFill>
                <a:schemeClr val="lt1"/>
              </a:solidFill>
            </a:endParaRPr>
          </a:p>
        </p:txBody>
      </p:sp>
      <p:sp>
        <p:nvSpPr>
          <p:cNvPr id="419" name="Google Shape;419;g1ab46e95392_1_209"/>
          <p:cNvSpPr txBox="1"/>
          <p:nvPr/>
        </p:nvSpPr>
        <p:spPr>
          <a:xfrm>
            <a:off x="617525" y="4562650"/>
            <a:ext cx="8232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Kiến trúc LSTM dự đoán động tác Taekwondo dựa trên trích xuất khung xương</a:t>
            </a:r>
            <a:endParaRPr sz="1600">
              <a:solidFill>
                <a:schemeClr val="lt1"/>
              </a:solidFill>
            </a:endParaRPr>
          </a:p>
        </p:txBody>
      </p:sp>
      <p:pic>
        <p:nvPicPr>
          <p:cNvPr id="420" name="Google Shape;420;g1ab46e95392_1_209"/>
          <p:cNvPicPr preferRelativeResize="0"/>
          <p:nvPr/>
        </p:nvPicPr>
        <p:blipFill>
          <a:blip r:embed="rId3">
            <a:alphaModFix/>
          </a:blip>
          <a:stretch>
            <a:fillRect/>
          </a:stretch>
        </p:blipFill>
        <p:spPr>
          <a:xfrm>
            <a:off x="1103105" y="1444600"/>
            <a:ext cx="6695264" cy="3118050"/>
          </a:xfrm>
          <a:prstGeom prst="rect">
            <a:avLst/>
          </a:prstGeom>
          <a:noFill/>
          <a:ln>
            <a:noFill/>
          </a:ln>
        </p:spPr>
      </p:pic>
      <p:sp>
        <p:nvSpPr>
          <p:cNvPr id="421" name="Google Shape;421;g1ab46e95392_1_20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g1ab46e95392_1_220"/>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III. Phương pháp nghiên cứu</a:t>
            </a:r>
            <a:endParaRPr sz="2400" b="1"/>
          </a:p>
        </p:txBody>
      </p:sp>
      <p:sp>
        <p:nvSpPr>
          <p:cNvPr id="427" name="Google Shape;427;g1ab46e95392_1_220"/>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3. Các mô hình đề xuất</a:t>
            </a:r>
            <a:endParaRPr sz="1800"/>
          </a:p>
        </p:txBody>
      </p:sp>
      <p:sp>
        <p:nvSpPr>
          <p:cNvPr id="428" name="Google Shape;428;g1ab46e95392_1_220"/>
          <p:cNvSpPr txBox="1"/>
          <p:nvPr/>
        </p:nvSpPr>
        <p:spPr>
          <a:xfrm>
            <a:off x="455775" y="1084400"/>
            <a:ext cx="8232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Long-Term Recurrent Convolutional Network (LRCN)</a:t>
            </a:r>
            <a:endParaRPr sz="1800" b="1">
              <a:solidFill>
                <a:schemeClr val="lt1"/>
              </a:solidFill>
            </a:endParaRPr>
          </a:p>
        </p:txBody>
      </p:sp>
      <p:sp>
        <p:nvSpPr>
          <p:cNvPr id="429" name="Google Shape;429;g1ab46e95392_1_220"/>
          <p:cNvSpPr txBox="1"/>
          <p:nvPr/>
        </p:nvSpPr>
        <p:spPr>
          <a:xfrm>
            <a:off x="1230900" y="4562650"/>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Kiến trúc LRCN dự đoán động tác Taekwondo dựa trên chuỗi video</a:t>
            </a:r>
            <a:endParaRPr sz="1600">
              <a:solidFill>
                <a:schemeClr val="lt1"/>
              </a:solidFill>
            </a:endParaRPr>
          </a:p>
        </p:txBody>
      </p:sp>
      <p:pic>
        <p:nvPicPr>
          <p:cNvPr id="430" name="Google Shape;430;g1ab46e95392_1_220"/>
          <p:cNvPicPr preferRelativeResize="0"/>
          <p:nvPr/>
        </p:nvPicPr>
        <p:blipFill>
          <a:blip r:embed="rId3">
            <a:alphaModFix/>
          </a:blip>
          <a:stretch>
            <a:fillRect/>
          </a:stretch>
        </p:blipFill>
        <p:spPr>
          <a:xfrm>
            <a:off x="1380875" y="1539838"/>
            <a:ext cx="6382250" cy="2936675"/>
          </a:xfrm>
          <a:prstGeom prst="rect">
            <a:avLst/>
          </a:prstGeom>
          <a:noFill/>
          <a:ln>
            <a:noFill/>
          </a:ln>
        </p:spPr>
      </p:pic>
      <p:sp>
        <p:nvSpPr>
          <p:cNvPr id="431" name="Google Shape;431;g1ab46e95392_1_2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1ab46e95392_1_244"/>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47" name="Google Shape;447;g1ab46e95392_1_244"/>
          <p:cNvSpPr txBox="1"/>
          <p:nvPr/>
        </p:nvSpPr>
        <p:spPr>
          <a:xfrm>
            <a:off x="744275" y="1472375"/>
            <a:ext cx="8089500" cy="1262100"/>
          </a:xfrm>
          <a:prstGeom prst="rect">
            <a:avLst/>
          </a:prstGeom>
          <a:noFill/>
          <a:ln>
            <a:noFill/>
          </a:ln>
        </p:spPr>
        <p:txBody>
          <a:bodyPr spcFirstLastPara="1" wrap="square" lIns="91425" tIns="45700" rIns="91425" bIns="45700" anchor="t" anchorCtr="0">
            <a:spAutoFit/>
          </a:bodyPr>
          <a:lstStyle/>
          <a:p>
            <a:pPr marL="457200" marR="0" lvl="0" indent="-349250" algn="just" rtl="0">
              <a:lnSpc>
                <a:spcPct val="150000"/>
              </a:lnSpc>
              <a:spcBef>
                <a:spcPts val="0"/>
              </a:spcBef>
              <a:spcAft>
                <a:spcPts val="0"/>
              </a:spcAft>
              <a:buClr>
                <a:schemeClr val="lt1"/>
              </a:buClr>
              <a:buSzPts val="1900"/>
              <a:buChar char="-"/>
            </a:pPr>
            <a:r>
              <a:rPr lang="en-US" sz="1900">
                <a:solidFill>
                  <a:schemeClr val="lt1"/>
                </a:solidFill>
              </a:rPr>
              <a:t>Nghiên cứu đã sử dụng phương pháp đánh giá dựa vào độ chính xác của nhãn của tập dữ liệu</a:t>
            </a:r>
            <a:endParaRPr sz="1900">
              <a:solidFill>
                <a:schemeClr val="lt1"/>
              </a:solidFill>
            </a:endParaRPr>
          </a:p>
          <a:p>
            <a:pPr marL="457200" marR="0" lvl="0" indent="-349250" algn="just" rtl="0">
              <a:lnSpc>
                <a:spcPct val="115000"/>
              </a:lnSpc>
              <a:spcBef>
                <a:spcPts val="0"/>
              </a:spcBef>
              <a:spcAft>
                <a:spcPts val="0"/>
              </a:spcAft>
              <a:buClr>
                <a:schemeClr val="lt1"/>
              </a:buClr>
              <a:buSzPts val="1900"/>
              <a:buChar char="-"/>
            </a:pPr>
            <a:r>
              <a:rPr lang="en-US" sz="1900">
                <a:solidFill>
                  <a:schemeClr val="lt1"/>
                </a:solidFill>
              </a:rPr>
              <a:t>Ngoài ra, còn có F1-score </a:t>
            </a:r>
            <a:endParaRPr sz="1900">
              <a:solidFill>
                <a:schemeClr val="lt1"/>
              </a:solidFill>
            </a:endParaRPr>
          </a:p>
        </p:txBody>
      </p:sp>
      <p:sp>
        <p:nvSpPr>
          <p:cNvPr id="448" name="Google Shape;448;g1ab46e95392_1_244"/>
          <p:cNvSpPr txBox="1"/>
          <p:nvPr/>
        </p:nvSpPr>
        <p:spPr>
          <a:xfrm>
            <a:off x="633875" y="1103075"/>
            <a:ext cx="8199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Cách đánh giá và các độ đo</a:t>
            </a:r>
            <a:endParaRPr sz="2000" b="1">
              <a:solidFill>
                <a:schemeClr val="lt1"/>
              </a:solidFill>
              <a:latin typeface="Arial"/>
              <a:ea typeface="Arial"/>
              <a:cs typeface="Arial"/>
              <a:sym typeface="Arial"/>
            </a:endParaRPr>
          </a:p>
        </p:txBody>
      </p:sp>
      <p:pic>
        <p:nvPicPr>
          <p:cNvPr id="449" name="Google Shape;449;g1ab46e95392_1_244"/>
          <p:cNvPicPr preferRelativeResize="0"/>
          <p:nvPr/>
        </p:nvPicPr>
        <p:blipFill>
          <a:blip r:embed="rId3">
            <a:alphaModFix/>
          </a:blip>
          <a:stretch>
            <a:fillRect/>
          </a:stretch>
        </p:blipFill>
        <p:spPr>
          <a:xfrm>
            <a:off x="410801" y="2778775"/>
            <a:ext cx="3445600" cy="2289774"/>
          </a:xfrm>
          <a:prstGeom prst="rect">
            <a:avLst/>
          </a:prstGeom>
          <a:noFill/>
          <a:ln>
            <a:noFill/>
          </a:ln>
        </p:spPr>
      </p:pic>
      <p:pic>
        <p:nvPicPr>
          <p:cNvPr id="450" name="Google Shape;450;g1ab46e95392_1_244"/>
          <p:cNvPicPr preferRelativeResize="0"/>
          <p:nvPr/>
        </p:nvPicPr>
        <p:blipFill>
          <a:blip r:embed="rId4">
            <a:alphaModFix/>
          </a:blip>
          <a:stretch>
            <a:fillRect/>
          </a:stretch>
        </p:blipFill>
        <p:spPr>
          <a:xfrm>
            <a:off x="4008800" y="2778775"/>
            <a:ext cx="2567475" cy="1171800"/>
          </a:xfrm>
          <a:prstGeom prst="rect">
            <a:avLst/>
          </a:prstGeom>
          <a:noFill/>
          <a:ln>
            <a:noFill/>
          </a:ln>
        </p:spPr>
      </p:pic>
      <p:pic>
        <p:nvPicPr>
          <p:cNvPr id="451" name="Google Shape;451;g1ab46e95392_1_244"/>
          <p:cNvPicPr preferRelativeResize="0"/>
          <p:nvPr/>
        </p:nvPicPr>
        <p:blipFill>
          <a:blip r:embed="rId5">
            <a:alphaModFix/>
          </a:blip>
          <a:stretch>
            <a:fillRect/>
          </a:stretch>
        </p:blipFill>
        <p:spPr>
          <a:xfrm>
            <a:off x="4008800" y="4121325"/>
            <a:ext cx="2567475" cy="947225"/>
          </a:xfrm>
          <a:prstGeom prst="rect">
            <a:avLst/>
          </a:prstGeom>
          <a:noFill/>
          <a:ln>
            <a:noFill/>
          </a:ln>
        </p:spPr>
      </p:pic>
      <p:pic>
        <p:nvPicPr>
          <p:cNvPr id="452" name="Google Shape;452;g1ab46e95392_1_244"/>
          <p:cNvPicPr preferRelativeResize="0"/>
          <p:nvPr/>
        </p:nvPicPr>
        <p:blipFill>
          <a:blip r:embed="rId6">
            <a:alphaModFix/>
          </a:blip>
          <a:stretch>
            <a:fillRect/>
          </a:stretch>
        </p:blipFill>
        <p:spPr>
          <a:xfrm>
            <a:off x="6877531" y="3730800"/>
            <a:ext cx="1847850" cy="390525"/>
          </a:xfrm>
          <a:prstGeom prst="rect">
            <a:avLst/>
          </a:prstGeom>
          <a:noFill/>
          <a:ln>
            <a:noFill/>
          </a:ln>
        </p:spPr>
      </p:pic>
      <p:sp>
        <p:nvSpPr>
          <p:cNvPr id="453" name="Google Shape;453;g1ab46e95392_1_2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11" name="Google Shape;437;g1ab46e95392_1_231"/>
          <p:cNvSpPr txBox="1">
            <a:spLocks/>
          </p:cNvSpPr>
          <p:nvPr/>
        </p:nvSpPr>
        <p:spPr>
          <a:xfrm>
            <a:off x="323400" y="644325"/>
            <a:ext cx="8820600" cy="2880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pPr indent="-342900">
              <a:spcBef>
                <a:spcPts val="0"/>
              </a:spcBef>
              <a:buSzPts val="1800"/>
              <a:buFont typeface="Arial"/>
              <a:buAutoNum type="arabicPeriod"/>
            </a:pPr>
            <a:r>
              <a:rPr lang="vi-VN" sz="1800" smtClean="0"/>
              <a:t>Kết quả đánh giá mô hình</a:t>
            </a:r>
            <a:endParaRPr lang="vi-VN" sz="180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1ab46e95392_1_231"/>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37" name="Google Shape;437;g1ab46e95392_1_231"/>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438" name="Google Shape;438;g1ab46e95392_1_231"/>
          <p:cNvSpPr txBox="1"/>
          <p:nvPr/>
        </p:nvSpPr>
        <p:spPr>
          <a:xfrm>
            <a:off x="737625" y="1638925"/>
            <a:ext cx="8089500" cy="22473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Tập dữ liệu được chia thành 16 lớp</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Tập dữ liệu chia theo kiểu hold-out thành </a:t>
            </a:r>
            <a:r>
              <a:rPr lang="en-US" sz="2000" b="1">
                <a:solidFill>
                  <a:schemeClr val="lt1"/>
                </a:solidFill>
              </a:rPr>
              <a:t>training</a:t>
            </a:r>
            <a:r>
              <a:rPr lang="en-US" sz="2000">
                <a:solidFill>
                  <a:schemeClr val="lt1"/>
                </a:solidFill>
              </a:rPr>
              <a:t>, </a:t>
            </a:r>
            <a:r>
              <a:rPr lang="en-US" sz="2000" b="1">
                <a:solidFill>
                  <a:schemeClr val="lt1"/>
                </a:solidFill>
              </a:rPr>
              <a:t>testing </a:t>
            </a:r>
            <a:r>
              <a:rPr lang="en-US" sz="2000">
                <a:solidFill>
                  <a:schemeClr val="lt1"/>
                </a:solidFill>
              </a:rPr>
              <a:t>và </a:t>
            </a:r>
            <a:r>
              <a:rPr lang="en-US" sz="2000" b="1">
                <a:solidFill>
                  <a:schemeClr val="lt1"/>
                </a:solidFill>
              </a:rPr>
              <a:t>validation set</a:t>
            </a:r>
            <a:r>
              <a:rPr lang="en-US" sz="2000">
                <a:solidFill>
                  <a:schemeClr val="lt1"/>
                </a:solidFill>
              </a:rPr>
              <a:t>, với tỷ lệ lần lượt là 0.68, 0.2 và 0.12</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Số lần lặp là 5 và số Epochs để huấn luyện mô hình là 1000 với Batch Size là 64</a:t>
            </a:r>
            <a:endParaRPr sz="2000">
              <a:solidFill>
                <a:schemeClr val="lt1"/>
              </a:solidFill>
            </a:endParaRPr>
          </a:p>
        </p:txBody>
      </p:sp>
      <p:sp>
        <p:nvSpPr>
          <p:cNvPr id="439" name="Google Shape;439;g1ab46e95392_1_231"/>
          <p:cNvSpPr txBox="1"/>
          <p:nvPr/>
        </p:nvSpPr>
        <p:spPr>
          <a:xfrm>
            <a:off x="633875" y="1118375"/>
            <a:ext cx="8199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Phân chia training and testing set</a:t>
            </a:r>
            <a:endParaRPr sz="2000" b="1">
              <a:solidFill>
                <a:schemeClr val="lt1"/>
              </a:solidFill>
              <a:latin typeface="Arial"/>
              <a:ea typeface="Arial"/>
              <a:cs typeface="Arial"/>
              <a:sym typeface="Arial"/>
            </a:endParaRPr>
          </a:p>
        </p:txBody>
      </p:sp>
      <p:sp>
        <p:nvSpPr>
          <p:cNvPr id="440" name="Google Shape;440;g1ab46e95392_1_2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ab46e95392_1_258"/>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59" name="Google Shape;459;g1ab46e95392_1_258"/>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460" name="Google Shape;460;g1ab46e95392_1_258"/>
          <p:cNvSpPr txBox="1"/>
          <p:nvPr/>
        </p:nvSpPr>
        <p:spPr>
          <a:xfrm>
            <a:off x="633875" y="1103525"/>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pic>
        <p:nvPicPr>
          <p:cNvPr id="461" name="Google Shape;461;g1ab46e95392_1_258"/>
          <p:cNvPicPr preferRelativeResize="0"/>
          <p:nvPr/>
        </p:nvPicPr>
        <p:blipFill>
          <a:blip r:embed="rId3">
            <a:alphaModFix/>
          </a:blip>
          <a:stretch>
            <a:fillRect/>
          </a:stretch>
        </p:blipFill>
        <p:spPr>
          <a:xfrm>
            <a:off x="1061826" y="1603187"/>
            <a:ext cx="7020350" cy="2539275"/>
          </a:xfrm>
          <a:prstGeom prst="rect">
            <a:avLst/>
          </a:prstGeom>
          <a:noFill/>
          <a:ln>
            <a:noFill/>
          </a:ln>
        </p:spPr>
      </p:pic>
      <p:sp>
        <p:nvSpPr>
          <p:cNvPr id="462" name="Google Shape;462;g1ab46e95392_1_258"/>
          <p:cNvSpPr txBox="1"/>
          <p:nvPr/>
        </p:nvSpPr>
        <p:spPr>
          <a:xfrm>
            <a:off x="1230900" y="4272825"/>
            <a:ext cx="6682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2 frame liên tiếp khi trên bộ data 5 fps</a:t>
            </a:r>
            <a:endParaRPr sz="1800">
              <a:solidFill>
                <a:schemeClr val="lt1"/>
              </a:solidFill>
            </a:endParaRPr>
          </a:p>
        </p:txBody>
      </p:sp>
      <p:sp>
        <p:nvSpPr>
          <p:cNvPr id="463" name="Google Shape;463;g1ab46e95392_1_2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1ab46e95392_1_27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69" name="Google Shape;469;g1ab46e95392_1_273"/>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470" name="Google Shape;470;g1ab46e95392_1_273"/>
          <p:cNvSpPr txBox="1"/>
          <p:nvPr/>
        </p:nvSpPr>
        <p:spPr>
          <a:xfrm>
            <a:off x="633875" y="1103550"/>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471" name="Google Shape;471;g1ab46e95392_1_273"/>
          <p:cNvSpPr txBox="1"/>
          <p:nvPr/>
        </p:nvSpPr>
        <p:spPr>
          <a:xfrm>
            <a:off x="1230900" y="4218200"/>
            <a:ext cx="6682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3 frame liên tiếp khi trên bộ data 5 fps</a:t>
            </a:r>
            <a:endParaRPr sz="1800">
              <a:solidFill>
                <a:schemeClr val="lt1"/>
              </a:solidFill>
            </a:endParaRPr>
          </a:p>
        </p:txBody>
      </p:sp>
      <p:pic>
        <p:nvPicPr>
          <p:cNvPr id="472" name="Google Shape;472;g1ab46e95392_1_273"/>
          <p:cNvPicPr preferRelativeResize="0"/>
          <p:nvPr/>
        </p:nvPicPr>
        <p:blipFill>
          <a:blip r:embed="rId3">
            <a:alphaModFix/>
          </a:blip>
          <a:stretch>
            <a:fillRect/>
          </a:stretch>
        </p:blipFill>
        <p:spPr>
          <a:xfrm>
            <a:off x="1125949" y="1567025"/>
            <a:ext cx="6892101" cy="2465975"/>
          </a:xfrm>
          <a:prstGeom prst="rect">
            <a:avLst/>
          </a:prstGeom>
          <a:noFill/>
          <a:ln>
            <a:noFill/>
          </a:ln>
        </p:spPr>
      </p:pic>
      <p:sp>
        <p:nvSpPr>
          <p:cNvPr id="473" name="Google Shape;473;g1ab46e95392_1_27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g1ab46e95392_1_28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79" name="Google Shape;479;g1ab46e95392_1_283"/>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480" name="Google Shape;480;g1ab46e95392_1_283"/>
          <p:cNvSpPr txBox="1"/>
          <p:nvPr/>
        </p:nvSpPr>
        <p:spPr>
          <a:xfrm>
            <a:off x="633875" y="1103525"/>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481" name="Google Shape;481;g1ab46e95392_1_283"/>
          <p:cNvSpPr txBox="1"/>
          <p:nvPr/>
        </p:nvSpPr>
        <p:spPr>
          <a:xfrm>
            <a:off x="1230900" y="4218200"/>
            <a:ext cx="6682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4 frame liên tiếp khi trên bộ data 5 fps</a:t>
            </a:r>
            <a:endParaRPr sz="1800">
              <a:solidFill>
                <a:schemeClr val="lt1"/>
              </a:solidFill>
            </a:endParaRPr>
          </a:p>
        </p:txBody>
      </p:sp>
      <p:pic>
        <p:nvPicPr>
          <p:cNvPr id="482" name="Google Shape;482;g1ab46e95392_1_283"/>
          <p:cNvPicPr preferRelativeResize="0"/>
          <p:nvPr/>
        </p:nvPicPr>
        <p:blipFill>
          <a:blip r:embed="rId3">
            <a:alphaModFix/>
          </a:blip>
          <a:stretch>
            <a:fillRect/>
          </a:stretch>
        </p:blipFill>
        <p:spPr>
          <a:xfrm>
            <a:off x="1125942" y="1536538"/>
            <a:ext cx="6892116" cy="2470525"/>
          </a:xfrm>
          <a:prstGeom prst="rect">
            <a:avLst/>
          </a:prstGeom>
          <a:noFill/>
          <a:ln>
            <a:noFill/>
          </a:ln>
        </p:spPr>
      </p:pic>
      <p:sp>
        <p:nvSpPr>
          <p:cNvPr id="483" name="Google Shape;483;g1ab46e95392_1_2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1ab46e95392_1_29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89" name="Google Shape;489;g1ab46e95392_1_29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490" name="Google Shape;490;g1ab46e95392_1_292"/>
          <p:cNvSpPr txBox="1"/>
          <p:nvPr/>
        </p:nvSpPr>
        <p:spPr>
          <a:xfrm>
            <a:off x="633875" y="1103525"/>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491" name="Google Shape;491;g1ab46e95392_1_292"/>
          <p:cNvSpPr txBox="1"/>
          <p:nvPr/>
        </p:nvSpPr>
        <p:spPr>
          <a:xfrm>
            <a:off x="1230900" y="4272825"/>
            <a:ext cx="6682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a:solidFill>
                  <a:schemeClr val="lt1"/>
                </a:solidFill>
              </a:rPr>
              <a:t>5 frame liên tiếp khi trên bộ data 5 fps</a:t>
            </a:r>
            <a:endParaRPr sz="1800">
              <a:solidFill>
                <a:schemeClr val="lt1"/>
              </a:solidFill>
            </a:endParaRPr>
          </a:p>
        </p:txBody>
      </p:sp>
      <p:pic>
        <p:nvPicPr>
          <p:cNvPr id="492" name="Google Shape;492;g1ab46e95392_1_292"/>
          <p:cNvPicPr preferRelativeResize="0"/>
          <p:nvPr/>
        </p:nvPicPr>
        <p:blipFill>
          <a:blip r:embed="rId3">
            <a:alphaModFix/>
          </a:blip>
          <a:stretch>
            <a:fillRect/>
          </a:stretch>
        </p:blipFill>
        <p:spPr>
          <a:xfrm>
            <a:off x="929425" y="1567125"/>
            <a:ext cx="7285150" cy="2611400"/>
          </a:xfrm>
          <a:prstGeom prst="rect">
            <a:avLst/>
          </a:prstGeom>
          <a:noFill/>
          <a:ln>
            <a:noFill/>
          </a:ln>
        </p:spPr>
      </p:pic>
      <p:sp>
        <p:nvSpPr>
          <p:cNvPr id="493" name="Google Shape;493;g1ab46e95392_1_29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1ab46e95392_1_30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499" name="Google Shape;499;g1ab46e95392_1_30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500" name="Google Shape;500;g1ab46e95392_1_302"/>
          <p:cNvSpPr txBox="1"/>
          <p:nvPr/>
        </p:nvSpPr>
        <p:spPr>
          <a:xfrm>
            <a:off x="633875" y="1103525"/>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501" name="Google Shape;501;g1ab46e95392_1_302"/>
          <p:cNvSpPr txBox="1"/>
          <p:nvPr/>
        </p:nvSpPr>
        <p:spPr>
          <a:xfrm>
            <a:off x="999250" y="4272825"/>
            <a:ext cx="7301100" cy="750945"/>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600">
                <a:solidFill>
                  <a:schemeClr val="lt1"/>
                </a:solidFill>
              </a:rPr>
              <a:t>Kết quả sau khi tăng đặc trưng với các kiến trúc </a:t>
            </a:r>
            <a:r>
              <a:rPr lang="en-US" sz="1600" smtClean="0">
                <a:solidFill>
                  <a:schemeClr val="lt1"/>
                </a:solidFill>
              </a:rPr>
              <a:t>ConvLSTM và LRCN bằng </a:t>
            </a:r>
            <a:r>
              <a:rPr lang="en-US" sz="1600">
                <a:solidFill>
                  <a:schemeClr val="lt1"/>
                </a:solidFill>
              </a:rPr>
              <a:t>cách vẽ khung xương trực tiếp lên hình ảnh và đưa vào huấn luyện</a:t>
            </a:r>
            <a:endParaRPr sz="1600">
              <a:solidFill>
                <a:schemeClr val="lt1"/>
              </a:solidFill>
            </a:endParaRPr>
          </a:p>
        </p:txBody>
      </p:sp>
      <p:pic>
        <p:nvPicPr>
          <p:cNvPr id="502" name="Google Shape;502;g1ab46e95392_1_302"/>
          <p:cNvPicPr preferRelativeResize="0"/>
          <p:nvPr/>
        </p:nvPicPr>
        <p:blipFill>
          <a:blip r:embed="rId3">
            <a:alphaModFix/>
          </a:blip>
          <a:stretch>
            <a:fillRect/>
          </a:stretch>
        </p:blipFill>
        <p:spPr>
          <a:xfrm>
            <a:off x="1311922" y="1550288"/>
            <a:ext cx="6520157" cy="2626725"/>
          </a:xfrm>
          <a:prstGeom prst="rect">
            <a:avLst/>
          </a:prstGeom>
          <a:noFill/>
          <a:ln>
            <a:noFill/>
          </a:ln>
        </p:spPr>
      </p:pic>
      <p:sp>
        <p:nvSpPr>
          <p:cNvPr id="503" name="Google Shape;503;g1ab46e95392_1_30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g1ab46e95392_1_91"/>
          <p:cNvSpPr txBox="1">
            <a:spLocks noGrp="1"/>
          </p:cNvSpPr>
          <p:nvPr>
            <p:ph type="body" idx="1"/>
          </p:nvPr>
        </p:nvSpPr>
        <p:spPr>
          <a:xfrm>
            <a:off x="-1" y="339502"/>
            <a:ext cx="9144000" cy="576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FF0000"/>
              </a:buClr>
              <a:buSzPts val="3600"/>
              <a:buNone/>
            </a:pPr>
            <a:r>
              <a:rPr lang="en-US" b="1" i="1">
                <a:solidFill>
                  <a:srgbClr val="FFFFFF"/>
                </a:solidFill>
              </a:rPr>
              <a:t>Nội dung</a:t>
            </a:r>
            <a:endParaRPr b="1" i="1">
              <a:solidFill>
                <a:srgbClr val="FFFFFF"/>
              </a:solidFill>
            </a:endParaRPr>
          </a:p>
        </p:txBody>
      </p:sp>
      <p:cxnSp>
        <p:nvCxnSpPr>
          <p:cNvPr id="203" name="Google Shape;203;g1ab46e95392_1_91"/>
          <p:cNvCxnSpPr/>
          <p:nvPr/>
        </p:nvCxnSpPr>
        <p:spPr>
          <a:xfrm>
            <a:off x="0" y="3042984"/>
            <a:ext cx="9144000" cy="0"/>
          </a:xfrm>
          <a:prstGeom prst="straightConnector1">
            <a:avLst/>
          </a:prstGeom>
          <a:noFill/>
          <a:ln w="57150" cap="flat" cmpd="sng">
            <a:solidFill>
              <a:schemeClr val="lt1"/>
            </a:solidFill>
            <a:prstDash val="solid"/>
            <a:round/>
            <a:headEnd type="none" w="sm" len="sm"/>
            <a:tailEnd type="none" w="sm" len="sm"/>
          </a:ln>
        </p:spPr>
      </p:cxnSp>
      <p:sp>
        <p:nvSpPr>
          <p:cNvPr id="204" name="Google Shape;204;g1ab46e95392_1_91"/>
          <p:cNvSpPr/>
          <p:nvPr/>
        </p:nvSpPr>
        <p:spPr>
          <a:xfrm>
            <a:off x="358399" y="3472674"/>
            <a:ext cx="1007400" cy="43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Mở đầu</a:t>
            </a:r>
            <a:endParaRPr sz="2000" b="1">
              <a:solidFill>
                <a:schemeClr val="lt1"/>
              </a:solidFill>
              <a:latin typeface="Arial"/>
              <a:ea typeface="Arial"/>
              <a:cs typeface="Arial"/>
              <a:sym typeface="Arial"/>
            </a:endParaRPr>
          </a:p>
        </p:txBody>
      </p:sp>
      <p:sp>
        <p:nvSpPr>
          <p:cNvPr id="205" name="Google Shape;205;g1ab46e95392_1_91"/>
          <p:cNvSpPr/>
          <p:nvPr/>
        </p:nvSpPr>
        <p:spPr>
          <a:xfrm>
            <a:off x="510208" y="2645566"/>
            <a:ext cx="720000" cy="72000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g1ab46e95392_1_91"/>
          <p:cNvSpPr/>
          <p:nvPr/>
        </p:nvSpPr>
        <p:spPr>
          <a:xfrm>
            <a:off x="618220" y="2753578"/>
            <a:ext cx="504000" cy="504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g1ab46e95392_1_91"/>
          <p:cNvSpPr/>
          <p:nvPr/>
        </p:nvSpPr>
        <p:spPr>
          <a:xfrm>
            <a:off x="1941984" y="2645566"/>
            <a:ext cx="720000" cy="72000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g1ab46e95392_1_91"/>
          <p:cNvSpPr/>
          <p:nvPr/>
        </p:nvSpPr>
        <p:spPr>
          <a:xfrm>
            <a:off x="2049996" y="2753578"/>
            <a:ext cx="504000" cy="504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g1ab46e95392_1_91"/>
          <p:cNvSpPr/>
          <p:nvPr/>
        </p:nvSpPr>
        <p:spPr>
          <a:xfrm>
            <a:off x="5110336" y="2644662"/>
            <a:ext cx="720000" cy="72000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g1ab46e95392_1_91"/>
          <p:cNvSpPr/>
          <p:nvPr/>
        </p:nvSpPr>
        <p:spPr>
          <a:xfrm>
            <a:off x="5218348" y="2752674"/>
            <a:ext cx="504000" cy="504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g1ab46e95392_1_91"/>
          <p:cNvSpPr/>
          <p:nvPr/>
        </p:nvSpPr>
        <p:spPr>
          <a:xfrm>
            <a:off x="6618312" y="2643758"/>
            <a:ext cx="720000" cy="72000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g1ab46e95392_1_91"/>
          <p:cNvSpPr/>
          <p:nvPr/>
        </p:nvSpPr>
        <p:spPr>
          <a:xfrm>
            <a:off x="6726324" y="2751770"/>
            <a:ext cx="504000" cy="504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g1ab46e95392_1_91"/>
          <p:cNvSpPr/>
          <p:nvPr/>
        </p:nvSpPr>
        <p:spPr>
          <a:xfrm>
            <a:off x="3449960" y="2644662"/>
            <a:ext cx="720000" cy="72000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g1ab46e95392_1_91"/>
          <p:cNvSpPr/>
          <p:nvPr/>
        </p:nvSpPr>
        <p:spPr>
          <a:xfrm>
            <a:off x="3557972" y="2752674"/>
            <a:ext cx="504000" cy="504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g1ab46e95392_1_91"/>
          <p:cNvSpPr txBox="1"/>
          <p:nvPr/>
        </p:nvSpPr>
        <p:spPr>
          <a:xfrm>
            <a:off x="669652" y="2732606"/>
            <a:ext cx="384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9B5CC"/>
                </a:solidFill>
                <a:latin typeface="Arial"/>
                <a:ea typeface="Arial"/>
                <a:cs typeface="Arial"/>
                <a:sym typeface="Arial"/>
              </a:rPr>
              <a:t>1</a:t>
            </a:r>
            <a:endParaRPr sz="2800" b="1">
              <a:solidFill>
                <a:srgbClr val="69B5CC"/>
              </a:solidFill>
              <a:latin typeface="Arial"/>
              <a:ea typeface="Arial"/>
              <a:cs typeface="Arial"/>
              <a:sym typeface="Arial"/>
            </a:endParaRPr>
          </a:p>
        </p:txBody>
      </p:sp>
      <p:sp>
        <p:nvSpPr>
          <p:cNvPr id="216" name="Google Shape;216;g1ab46e95392_1_91"/>
          <p:cNvSpPr txBox="1"/>
          <p:nvPr/>
        </p:nvSpPr>
        <p:spPr>
          <a:xfrm>
            <a:off x="5277855" y="2732606"/>
            <a:ext cx="384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9B5CC"/>
                </a:solidFill>
                <a:latin typeface="Arial"/>
                <a:ea typeface="Arial"/>
                <a:cs typeface="Arial"/>
                <a:sym typeface="Arial"/>
              </a:rPr>
              <a:t>4</a:t>
            </a:r>
            <a:endParaRPr/>
          </a:p>
        </p:txBody>
      </p:sp>
      <p:sp>
        <p:nvSpPr>
          <p:cNvPr id="217" name="Google Shape;217;g1ab46e95392_1_91"/>
          <p:cNvSpPr txBox="1"/>
          <p:nvPr/>
        </p:nvSpPr>
        <p:spPr>
          <a:xfrm>
            <a:off x="3617479" y="2732606"/>
            <a:ext cx="384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9B5CC"/>
                </a:solidFill>
                <a:latin typeface="Arial"/>
                <a:ea typeface="Arial"/>
                <a:cs typeface="Arial"/>
                <a:sym typeface="Arial"/>
              </a:rPr>
              <a:t>3</a:t>
            </a:r>
            <a:endParaRPr/>
          </a:p>
        </p:txBody>
      </p:sp>
      <p:sp>
        <p:nvSpPr>
          <p:cNvPr id="218" name="Google Shape;218;g1ab46e95392_1_91"/>
          <p:cNvSpPr txBox="1"/>
          <p:nvPr/>
        </p:nvSpPr>
        <p:spPr>
          <a:xfrm>
            <a:off x="6770706" y="2732606"/>
            <a:ext cx="384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9B5CC"/>
                </a:solidFill>
                <a:latin typeface="Arial"/>
                <a:ea typeface="Arial"/>
                <a:cs typeface="Arial"/>
                <a:sym typeface="Arial"/>
              </a:rPr>
              <a:t>5</a:t>
            </a:r>
            <a:endParaRPr/>
          </a:p>
        </p:txBody>
      </p:sp>
      <p:sp>
        <p:nvSpPr>
          <p:cNvPr id="219" name="Google Shape;219;g1ab46e95392_1_91"/>
          <p:cNvSpPr txBox="1"/>
          <p:nvPr/>
        </p:nvSpPr>
        <p:spPr>
          <a:xfrm>
            <a:off x="2094384" y="2732606"/>
            <a:ext cx="384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9B5CC"/>
                </a:solidFill>
                <a:latin typeface="Arial"/>
                <a:ea typeface="Arial"/>
                <a:cs typeface="Arial"/>
                <a:sym typeface="Arial"/>
              </a:rPr>
              <a:t>2</a:t>
            </a:r>
            <a:endParaRPr/>
          </a:p>
        </p:txBody>
      </p:sp>
      <p:sp>
        <p:nvSpPr>
          <p:cNvPr id="220" name="Google Shape;220;g1ab46e95392_1_91"/>
          <p:cNvSpPr/>
          <p:nvPr/>
        </p:nvSpPr>
        <p:spPr>
          <a:xfrm>
            <a:off x="5830336" y="3472674"/>
            <a:ext cx="2509500" cy="43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Kết luận và kiến nghị</a:t>
            </a:r>
            <a:endParaRPr sz="1800" b="1">
              <a:solidFill>
                <a:schemeClr val="lt1"/>
              </a:solidFill>
              <a:latin typeface="Arial"/>
              <a:ea typeface="Arial"/>
              <a:cs typeface="Arial"/>
              <a:sym typeface="Arial"/>
            </a:endParaRPr>
          </a:p>
        </p:txBody>
      </p:sp>
      <p:sp>
        <p:nvSpPr>
          <p:cNvPr id="221" name="Google Shape;221;g1ab46e95392_1_91"/>
          <p:cNvSpPr/>
          <p:nvPr/>
        </p:nvSpPr>
        <p:spPr>
          <a:xfrm>
            <a:off x="4900455" y="2067055"/>
            <a:ext cx="1139700" cy="43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Kết quả</a:t>
            </a:r>
            <a:endParaRPr sz="2000" b="1">
              <a:solidFill>
                <a:schemeClr val="lt1"/>
              </a:solidFill>
              <a:latin typeface="Arial"/>
              <a:ea typeface="Arial"/>
              <a:cs typeface="Arial"/>
              <a:sym typeface="Arial"/>
            </a:endParaRPr>
          </a:p>
        </p:txBody>
      </p:sp>
      <p:sp>
        <p:nvSpPr>
          <p:cNvPr id="222" name="Google Shape;222;g1ab46e95392_1_91"/>
          <p:cNvSpPr/>
          <p:nvPr/>
        </p:nvSpPr>
        <p:spPr>
          <a:xfrm>
            <a:off x="2931079" y="3472674"/>
            <a:ext cx="1757700" cy="43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Phương pháp</a:t>
            </a:r>
            <a:endParaRPr sz="2000" b="1">
              <a:solidFill>
                <a:schemeClr val="lt1"/>
              </a:solidFill>
              <a:latin typeface="Arial"/>
              <a:ea typeface="Arial"/>
              <a:cs typeface="Arial"/>
              <a:sym typeface="Arial"/>
            </a:endParaRPr>
          </a:p>
        </p:txBody>
      </p:sp>
      <p:sp>
        <p:nvSpPr>
          <p:cNvPr id="223" name="Google Shape;223;g1ab46e95392_1_91"/>
          <p:cNvSpPr/>
          <p:nvPr/>
        </p:nvSpPr>
        <p:spPr>
          <a:xfrm>
            <a:off x="1689084" y="2067055"/>
            <a:ext cx="1195500" cy="43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Nội dung</a:t>
            </a:r>
            <a:endParaRPr sz="2000" b="1">
              <a:solidFill>
                <a:schemeClr val="lt1"/>
              </a:solidFill>
              <a:latin typeface="Arial"/>
              <a:ea typeface="Arial"/>
              <a:cs typeface="Arial"/>
              <a:sym typeface="Arial"/>
            </a:endParaRPr>
          </a:p>
        </p:txBody>
      </p:sp>
      <p:sp>
        <p:nvSpPr>
          <p:cNvPr id="224" name="Google Shape;224;g1ab46e95392_1_91"/>
          <p:cNvSpPr/>
          <p:nvPr/>
        </p:nvSpPr>
        <p:spPr>
          <a:xfrm>
            <a:off x="7989912" y="2643758"/>
            <a:ext cx="720000" cy="72000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g1ab46e95392_1_91"/>
          <p:cNvSpPr/>
          <p:nvPr/>
        </p:nvSpPr>
        <p:spPr>
          <a:xfrm>
            <a:off x="8097899" y="2753570"/>
            <a:ext cx="504000" cy="5040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g1ab46e95392_1_91"/>
          <p:cNvSpPr txBox="1"/>
          <p:nvPr/>
        </p:nvSpPr>
        <p:spPr>
          <a:xfrm>
            <a:off x="8148131" y="2705181"/>
            <a:ext cx="3849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69B5CC"/>
                </a:solidFill>
              </a:rPr>
              <a:t>6</a:t>
            </a:r>
            <a:endParaRPr/>
          </a:p>
        </p:txBody>
      </p:sp>
      <p:sp>
        <p:nvSpPr>
          <p:cNvPr id="227" name="Google Shape;227;g1ab46e95392_1_91"/>
          <p:cNvSpPr/>
          <p:nvPr/>
        </p:nvSpPr>
        <p:spPr>
          <a:xfrm>
            <a:off x="7895686" y="2067055"/>
            <a:ext cx="888300" cy="4320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b="1">
                <a:solidFill>
                  <a:schemeClr val="lt1"/>
                </a:solidFill>
              </a:rPr>
              <a:t>Demo</a:t>
            </a:r>
            <a:endParaRPr sz="2000" b="1">
              <a:solidFill>
                <a:schemeClr val="lt1"/>
              </a:solidFill>
              <a:latin typeface="Arial"/>
              <a:ea typeface="Arial"/>
              <a:cs typeface="Arial"/>
              <a:sym typeface="Arial"/>
            </a:endParaRPr>
          </a:p>
        </p:txBody>
      </p:sp>
      <p:sp>
        <p:nvSpPr>
          <p:cNvPr id="228" name="Google Shape;228;g1ab46e95392_1_9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tx1"/>
                </a:solidFill>
              </a:rPr>
              <a:t>3</a:t>
            </a:fld>
            <a:endParaRPr>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g1ab46e95392_1_31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09" name="Google Shape;509;g1ab46e95392_1_31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510" name="Google Shape;510;g1ab46e95392_1_312"/>
          <p:cNvSpPr txBox="1"/>
          <p:nvPr/>
        </p:nvSpPr>
        <p:spPr>
          <a:xfrm>
            <a:off x="633875" y="1090725"/>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511" name="Google Shape;511;g1ab46e95392_1_312"/>
          <p:cNvSpPr txBox="1"/>
          <p:nvPr/>
        </p:nvSpPr>
        <p:spPr>
          <a:xfrm>
            <a:off x="4809825" y="2571750"/>
            <a:ext cx="4176600" cy="8772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800">
                <a:solidFill>
                  <a:schemeClr val="lt1"/>
                </a:solidFill>
              </a:rPr>
              <a:t>Ma trận nhầm lẫn thu được từ kiến trúc LSTM với bộ dữ liệu 5 frame liên tiếp</a:t>
            </a:r>
            <a:endParaRPr sz="1800">
              <a:solidFill>
                <a:schemeClr val="lt1"/>
              </a:solidFill>
            </a:endParaRPr>
          </a:p>
        </p:txBody>
      </p:sp>
      <p:pic>
        <p:nvPicPr>
          <p:cNvPr id="512" name="Google Shape;512;g1ab46e95392_1_312"/>
          <p:cNvPicPr preferRelativeResize="0"/>
          <p:nvPr/>
        </p:nvPicPr>
        <p:blipFill>
          <a:blip r:embed="rId3">
            <a:alphaModFix/>
          </a:blip>
          <a:stretch>
            <a:fillRect/>
          </a:stretch>
        </p:blipFill>
        <p:spPr>
          <a:xfrm>
            <a:off x="82489" y="1402358"/>
            <a:ext cx="4604841" cy="3598009"/>
          </a:xfrm>
          <a:prstGeom prst="rect">
            <a:avLst/>
          </a:prstGeom>
          <a:noFill/>
          <a:ln>
            <a:noFill/>
          </a:ln>
        </p:spPr>
      </p:pic>
      <p:sp>
        <p:nvSpPr>
          <p:cNvPr id="513" name="Google Shape;513;g1ab46e95392_1_3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1ab46e95392_1_331"/>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19" name="Google Shape;519;g1ab46e95392_1_331"/>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520" name="Google Shape;520;g1ab46e95392_1_331"/>
          <p:cNvSpPr txBox="1"/>
          <p:nvPr/>
        </p:nvSpPr>
        <p:spPr>
          <a:xfrm>
            <a:off x="633875" y="1081638"/>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521" name="Google Shape;521;g1ab46e95392_1_331"/>
          <p:cNvSpPr txBox="1"/>
          <p:nvPr/>
        </p:nvSpPr>
        <p:spPr>
          <a:xfrm>
            <a:off x="462150" y="2110050"/>
            <a:ext cx="3868800" cy="17085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800">
                <a:solidFill>
                  <a:schemeClr val="lt1"/>
                </a:solidFill>
              </a:rPr>
              <a:t>Ma trận nhầm lẫn thu được từ kiến trúc LRCN với bộ dữ liệu 5 frame liên tiếp sau khi tăng đặc trưng trên hình ảnh</a:t>
            </a:r>
            <a:endParaRPr sz="1800">
              <a:solidFill>
                <a:schemeClr val="lt1"/>
              </a:solidFill>
            </a:endParaRPr>
          </a:p>
        </p:txBody>
      </p:sp>
      <p:pic>
        <p:nvPicPr>
          <p:cNvPr id="522" name="Google Shape;522;g1ab46e95392_1_331"/>
          <p:cNvPicPr preferRelativeResize="0"/>
          <p:nvPr/>
        </p:nvPicPr>
        <p:blipFill>
          <a:blip r:embed="rId3">
            <a:alphaModFix/>
          </a:blip>
          <a:stretch>
            <a:fillRect/>
          </a:stretch>
        </p:blipFill>
        <p:spPr>
          <a:xfrm>
            <a:off x="4401554" y="1405877"/>
            <a:ext cx="4371743" cy="3602728"/>
          </a:xfrm>
          <a:prstGeom prst="rect">
            <a:avLst/>
          </a:prstGeom>
          <a:noFill/>
          <a:ln>
            <a:noFill/>
          </a:ln>
        </p:spPr>
      </p:pic>
      <p:sp>
        <p:nvSpPr>
          <p:cNvPr id="523" name="Google Shape;523;g1ab46e95392_1_3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1ab46e95392_1_34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29" name="Google Shape;529;g1ab46e95392_1_34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530" name="Google Shape;530;g1ab46e95392_1_342"/>
          <p:cNvSpPr txBox="1"/>
          <p:nvPr/>
        </p:nvSpPr>
        <p:spPr>
          <a:xfrm>
            <a:off x="633875" y="1090738"/>
            <a:ext cx="8199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Kết quả huấn luyện với tham số là 5 khung hình mỗi giây (5 fps)</a:t>
            </a:r>
            <a:endParaRPr sz="1800" b="1">
              <a:solidFill>
                <a:schemeClr val="lt1"/>
              </a:solidFill>
            </a:endParaRPr>
          </a:p>
        </p:txBody>
      </p:sp>
      <p:sp>
        <p:nvSpPr>
          <p:cNvPr id="531" name="Google Shape;531;g1ab46e95392_1_342"/>
          <p:cNvSpPr txBox="1"/>
          <p:nvPr/>
        </p:nvSpPr>
        <p:spPr>
          <a:xfrm>
            <a:off x="5023025" y="1851300"/>
            <a:ext cx="3669000" cy="15393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600">
                <a:solidFill>
                  <a:schemeClr val="lt1"/>
                </a:solidFill>
              </a:rPr>
              <a:t>Ma trận nhầm lẫn thu được từ kiến trúc ConvLSTM với bộ dữ liệu 5 frame liên tiếp sau khi tăng đặc trưng trên hình ảnh</a:t>
            </a:r>
            <a:endParaRPr sz="1600">
              <a:solidFill>
                <a:schemeClr val="lt1"/>
              </a:solidFill>
            </a:endParaRPr>
          </a:p>
        </p:txBody>
      </p:sp>
      <p:pic>
        <p:nvPicPr>
          <p:cNvPr id="532" name="Google Shape;532;g1ab46e95392_1_342"/>
          <p:cNvPicPr preferRelativeResize="0"/>
          <p:nvPr/>
        </p:nvPicPr>
        <p:blipFill>
          <a:blip r:embed="rId3">
            <a:alphaModFix/>
          </a:blip>
          <a:stretch>
            <a:fillRect/>
          </a:stretch>
        </p:blipFill>
        <p:spPr>
          <a:xfrm>
            <a:off x="412200" y="1466575"/>
            <a:ext cx="4159801" cy="3483275"/>
          </a:xfrm>
          <a:prstGeom prst="rect">
            <a:avLst/>
          </a:prstGeom>
          <a:noFill/>
          <a:ln>
            <a:noFill/>
          </a:ln>
        </p:spPr>
      </p:pic>
      <p:sp>
        <p:nvSpPr>
          <p:cNvPr id="533" name="Google Shape;533;g1ab46e95392_1_3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1ab46e95392_1_35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39" name="Google Shape;539;g1ab46e95392_1_352"/>
          <p:cNvSpPr txBox="1"/>
          <p:nvPr/>
        </p:nvSpPr>
        <p:spPr>
          <a:xfrm>
            <a:off x="323675" y="2682588"/>
            <a:ext cx="3133800" cy="780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US" sz="1800">
                <a:solidFill>
                  <a:schemeClr val="lt1"/>
                </a:solidFill>
              </a:rPr>
              <a:t>Tăng số khung hình trên giây ở kiến trúc LSTM</a:t>
            </a:r>
            <a:endParaRPr sz="1800">
              <a:solidFill>
                <a:schemeClr val="lt1"/>
              </a:solidFill>
            </a:endParaRPr>
          </a:p>
        </p:txBody>
      </p:sp>
      <p:pic>
        <p:nvPicPr>
          <p:cNvPr id="540" name="Google Shape;540;g1ab46e95392_1_352"/>
          <p:cNvPicPr preferRelativeResize="0"/>
          <p:nvPr/>
        </p:nvPicPr>
        <p:blipFill>
          <a:blip r:embed="rId3">
            <a:alphaModFix/>
          </a:blip>
          <a:stretch>
            <a:fillRect/>
          </a:stretch>
        </p:blipFill>
        <p:spPr>
          <a:xfrm>
            <a:off x="3648375" y="980700"/>
            <a:ext cx="5359375" cy="4080875"/>
          </a:xfrm>
          <a:prstGeom prst="rect">
            <a:avLst/>
          </a:prstGeom>
          <a:noFill/>
          <a:ln>
            <a:noFill/>
          </a:ln>
        </p:spPr>
      </p:pic>
      <p:sp>
        <p:nvSpPr>
          <p:cNvPr id="541" name="Google Shape;541;g1ab46e95392_1_35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542" name="Google Shape;542;g1ab46e95392_1_352"/>
          <p:cNvSpPr txBox="1"/>
          <p:nvPr/>
        </p:nvSpPr>
        <p:spPr>
          <a:xfrm>
            <a:off x="323675" y="1090750"/>
            <a:ext cx="3133800" cy="10065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1">
                <a:solidFill>
                  <a:schemeClr val="lt1"/>
                </a:solidFill>
              </a:rPr>
              <a:t>Kết quả huấn luyện sau khi tăng số khung hình mỗi giây</a:t>
            </a:r>
            <a:endParaRPr sz="1800" b="1">
              <a:solidFill>
                <a:schemeClr val="lt1"/>
              </a:solidFill>
            </a:endParaRPr>
          </a:p>
        </p:txBody>
      </p:sp>
      <p:sp>
        <p:nvSpPr>
          <p:cNvPr id="543" name="Google Shape;543;g1ab46e95392_1_3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g1ab46e95392_1_364"/>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49" name="Google Shape;549;g1ab46e95392_1_364"/>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quả đánh giá mô hình</a:t>
            </a:r>
            <a:endParaRPr sz="1800"/>
          </a:p>
        </p:txBody>
      </p:sp>
      <p:sp>
        <p:nvSpPr>
          <p:cNvPr id="550" name="Google Shape;550;g1ab46e95392_1_364"/>
          <p:cNvSpPr txBox="1"/>
          <p:nvPr/>
        </p:nvSpPr>
        <p:spPr>
          <a:xfrm>
            <a:off x="5981100" y="2233200"/>
            <a:ext cx="2925600" cy="8004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1600">
                <a:solidFill>
                  <a:schemeClr val="lt1"/>
                </a:solidFill>
              </a:rPr>
              <a:t>Kết quả F1_score ở kiến trúc LSTM trên từng phân lớp</a:t>
            </a:r>
            <a:endParaRPr sz="1600">
              <a:solidFill>
                <a:schemeClr val="lt1"/>
              </a:solidFill>
            </a:endParaRPr>
          </a:p>
        </p:txBody>
      </p:sp>
      <p:pic>
        <p:nvPicPr>
          <p:cNvPr id="551" name="Google Shape;551;g1ab46e95392_1_364"/>
          <p:cNvPicPr preferRelativeResize="0"/>
          <p:nvPr/>
        </p:nvPicPr>
        <p:blipFill>
          <a:blip r:embed="rId3">
            <a:alphaModFix/>
          </a:blip>
          <a:stretch>
            <a:fillRect/>
          </a:stretch>
        </p:blipFill>
        <p:spPr>
          <a:xfrm>
            <a:off x="323527" y="989000"/>
            <a:ext cx="5510275" cy="4070950"/>
          </a:xfrm>
          <a:prstGeom prst="rect">
            <a:avLst/>
          </a:prstGeom>
          <a:noFill/>
          <a:ln>
            <a:noFill/>
          </a:ln>
        </p:spPr>
      </p:pic>
      <p:sp>
        <p:nvSpPr>
          <p:cNvPr id="552" name="Google Shape;552;g1ab46e95392_1_3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g1ab46e95392_1_374"/>
          <p:cNvSpPr txBox="1"/>
          <p:nvPr/>
        </p:nvSpPr>
        <p:spPr>
          <a:xfrm>
            <a:off x="464900" y="1116250"/>
            <a:ext cx="2400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ký</a:t>
            </a:r>
            <a:endParaRPr sz="1800" b="1">
              <a:solidFill>
                <a:schemeClr val="lt1"/>
              </a:solidFill>
            </a:endParaRPr>
          </a:p>
        </p:txBody>
      </p:sp>
      <p:sp>
        <p:nvSpPr>
          <p:cNvPr id="558" name="Google Shape;558;g1ab46e95392_1_374"/>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59" name="Google Shape;559;g1ab46e95392_1_374"/>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pic>
        <p:nvPicPr>
          <p:cNvPr id="560" name="Google Shape;560;g1ab46e95392_1_374"/>
          <p:cNvPicPr preferRelativeResize="0"/>
          <p:nvPr/>
        </p:nvPicPr>
        <p:blipFill>
          <a:blip r:embed="rId3">
            <a:alphaModFix/>
          </a:blip>
          <a:stretch>
            <a:fillRect/>
          </a:stretch>
        </p:blipFill>
        <p:spPr>
          <a:xfrm>
            <a:off x="3131976" y="936525"/>
            <a:ext cx="3012724" cy="4081899"/>
          </a:xfrm>
          <a:prstGeom prst="rect">
            <a:avLst/>
          </a:prstGeom>
          <a:noFill/>
          <a:ln>
            <a:noFill/>
          </a:ln>
        </p:spPr>
      </p:pic>
      <p:sp>
        <p:nvSpPr>
          <p:cNvPr id="561" name="Google Shape;561;g1ab46e95392_1_37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1ab46e95392_1_383"/>
          <p:cNvSpPr txBox="1"/>
          <p:nvPr/>
        </p:nvSpPr>
        <p:spPr>
          <a:xfrm>
            <a:off x="428500" y="1088675"/>
            <a:ext cx="2537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ký</a:t>
            </a:r>
            <a:endParaRPr sz="1800" b="1">
              <a:solidFill>
                <a:schemeClr val="lt1"/>
              </a:solidFill>
            </a:endParaRPr>
          </a:p>
        </p:txBody>
      </p:sp>
      <p:sp>
        <p:nvSpPr>
          <p:cNvPr id="567" name="Google Shape;567;g1ab46e95392_1_38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68" name="Google Shape;568;g1ab46e95392_1_383"/>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pic>
        <p:nvPicPr>
          <p:cNvPr id="569" name="Google Shape;569;g1ab46e95392_1_383"/>
          <p:cNvPicPr preferRelativeResize="0"/>
          <p:nvPr/>
        </p:nvPicPr>
        <p:blipFill>
          <a:blip r:embed="rId3">
            <a:alphaModFix/>
          </a:blip>
          <a:stretch>
            <a:fillRect/>
          </a:stretch>
        </p:blipFill>
        <p:spPr>
          <a:xfrm>
            <a:off x="1317100" y="1503500"/>
            <a:ext cx="6509800" cy="2969025"/>
          </a:xfrm>
          <a:prstGeom prst="rect">
            <a:avLst/>
          </a:prstGeom>
          <a:noFill/>
          <a:ln>
            <a:noFill/>
          </a:ln>
        </p:spPr>
      </p:pic>
      <p:sp>
        <p:nvSpPr>
          <p:cNvPr id="570" name="Google Shape;570;g1ab46e95392_1_383"/>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Trường hợp nhập sai định dạng email</a:t>
            </a:r>
            <a:endParaRPr sz="1600">
              <a:solidFill>
                <a:schemeClr val="lt1"/>
              </a:solidFill>
            </a:endParaRPr>
          </a:p>
        </p:txBody>
      </p:sp>
      <p:sp>
        <p:nvSpPr>
          <p:cNvPr id="571" name="Google Shape;571;g1ab46e95392_1_38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1ab46e95392_1_395"/>
          <p:cNvSpPr txBox="1"/>
          <p:nvPr/>
        </p:nvSpPr>
        <p:spPr>
          <a:xfrm>
            <a:off x="492225" y="1085650"/>
            <a:ext cx="5040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ký</a:t>
            </a:r>
            <a:endParaRPr sz="1800" b="1">
              <a:solidFill>
                <a:schemeClr val="lt1"/>
              </a:solidFill>
            </a:endParaRPr>
          </a:p>
        </p:txBody>
      </p:sp>
      <p:sp>
        <p:nvSpPr>
          <p:cNvPr id="577" name="Google Shape;577;g1ab46e95392_1_39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78" name="Google Shape;578;g1ab46e95392_1_395"/>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579" name="Google Shape;579;g1ab46e95392_1_395"/>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Trường hợp bỏ trống các trường</a:t>
            </a:r>
            <a:endParaRPr sz="1600">
              <a:solidFill>
                <a:schemeClr val="lt1"/>
              </a:solidFill>
            </a:endParaRPr>
          </a:p>
        </p:txBody>
      </p:sp>
      <p:pic>
        <p:nvPicPr>
          <p:cNvPr id="580" name="Google Shape;580;g1ab46e95392_1_395"/>
          <p:cNvPicPr preferRelativeResize="0"/>
          <p:nvPr/>
        </p:nvPicPr>
        <p:blipFill>
          <a:blip r:embed="rId3">
            <a:alphaModFix/>
          </a:blip>
          <a:stretch>
            <a:fillRect/>
          </a:stretch>
        </p:blipFill>
        <p:spPr>
          <a:xfrm>
            <a:off x="1484950" y="1506779"/>
            <a:ext cx="6174101" cy="2913914"/>
          </a:xfrm>
          <a:prstGeom prst="rect">
            <a:avLst/>
          </a:prstGeom>
          <a:noFill/>
          <a:ln>
            <a:noFill/>
          </a:ln>
        </p:spPr>
      </p:pic>
      <p:sp>
        <p:nvSpPr>
          <p:cNvPr id="581" name="Google Shape;581;g1ab46e95392_1_3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1ab46e95392_1_403"/>
          <p:cNvSpPr txBox="1"/>
          <p:nvPr/>
        </p:nvSpPr>
        <p:spPr>
          <a:xfrm>
            <a:off x="465000" y="1085650"/>
            <a:ext cx="4107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ký</a:t>
            </a:r>
            <a:endParaRPr sz="1800" b="1">
              <a:solidFill>
                <a:schemeClr val="lt1"/>
              </a:solidFill>
            </a:endParaRPr>
          </a:p>
        </p:txBody>
      </p:sp>
      <p:sp>
        <p:nvSpPr>
          <p:cNvPr id="587" name="Google Shape;587;g1ab46e95392_1_40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88" name="Google Shape;588;g1ab46e95392_1_403"/>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589" name="Google Shape;589;g1ab46e95392_1_403"/>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Đăng ký tài khoản thành công</a:t>
            </a:r>
            <a:endParaRPr sz="1600">
              <a:solidFill>
                <a:schemeClr val="lt1"/>
              </a:solidFill>
            </a:endParaRPr>
          </a:p>
        </p:txBody>
      </p:sp>
      <p:pic>
        <p:nvPicPr>
          <p:cNvPr id="590" name="Google Shape;590;g1ab46e95392_1_403"/>
          <p:cNvPicPr preferRelativeResize="0"/>
          <p:nvPr/>
        </p:nvPicPr>
        <p:blipFill>
          <a:blip r:embed="rId3">
            <a:alphaModFix/>
          </a:blip>
          <a:stretch>
            <a:fillRect/>
          </a:stretch>
        </p:blipFill>
        <p:spPr>
          <a:xfrm>
            <a:off x="1373054" y="1504750"/>
            <a:ext cx="6397865" cy="2917975"/>
          </a:xfrm>
          <a:prstGeom prst="rect">
            <a:avLst/>
          </a:prstGeom>
          <a:noFill/>
          <a:ln>
            <a:noFill/>
          </a:ln>
        </p:spPr>
      </p:pic>
      <p:sp>
        <p:nvSpPr>
          <p:cNvPr id="591" name="Google Shape;591;g1ab46e95392_1_40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g1ab46e95392_1_416"/>
          <p:cNvSpPr txBox="1"/>
          <p:nvPr/>
        </p:nvSpPr>
        <p:spPr>
          <a:xfrm>
            <a:off x="464900" y="1116250"/>
            <a:ext cx="2874000" cy="3849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900" b="1">
                <a:solidFill>
                  <a:schemeClr val="lt1"/>
                </a:solidFill>
              </a:rPr>
              <a:t>Chức năng đăng nhập</a:t>
            </a:r>
            <a:endParaRPr sz="1900" b="1">
              <a:solidFill>
                <a:schemeClr val="lt1"/>
              </a:solidFill>
            </a:endParaRPr>
          </a:p>
        </p:txBody>
      </p:sp>
      <p:sp>
        <p:nvSpPr>
          <p:cNvPr id="597" name="Google Shape;597;g1ab46e95392_1_416"/>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598" name="Google Shape;598;g1ab46e95392_1_416"/>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pic>
        <p:nvPicPr>
          <p:cNvPr id="599" name="Google Shape;599;g1ab46e95392_1_416"/>
          <p:cNvPicPr preferRelativeResize="0"/>
          <p:nvPr/>
        </p:nvPicPr>
        <p:blipFill>
          <a:blip r:embed="rId3">
            <a:alphaModFix/>
          </a:blip>
          <a:stretch>
            <a:fillRect/>
          </a:stretch>
        </p:blipFill>
        <p:spPr>
          <a:xfrm>
            <a:off x="3464628" y="699475"/>
            <a:ext cx="4085494" cy="4261624"/>
          </a:xfrm>
          <a:prstGeom prst="rect">
            <a:avLst/>
          </a:prstGeom>
          <a:noFill/>
          <a:ln>
            <a:noFill/>
          </a:ln>
        </p:spPr>
      </p:pic>
      <p:sp>
        <p:nvSpPr>
          <p:cNvPr id="600" name="Google Shape;600;g1ab46e95392_1_4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b2bfc6f970_1_68"/>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AutoNum type="romanUcPeriod"/>
            </a:pPr>
            <a:r>
              <a:rPr lang="en-US" sz="2400" b="1"/>
              <a:t>Mở đầu</a:t>
            </a:r>
            <a:endParaRPr sz="2400" b="1"/>
          </a:p>
        </p:txBody>
      </p:sp>
      <p:sp>
        <p:nvSpPr>
          <p:cNvPr id="234" name="Google Shape;234;g1b2bfc6f970_1_68"/>
          <p:cNvSpPr txBox="1">
            <a:spLocks noGrp="1"/>
          </p:cNvSpPr>
          <p:nvPr>
            <p:ph type="body" idx="2"/>
          </p:nvPr>
        </p:nvSpPr>
        <p:spPr>
          <a:xfrm>
            <a:off x="462150" y="699550"/>
            <a:ext cx="86820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1. Tổng quan tình hình nghiên cứu trong và ngoài nước</a:t>
            </a:r>
            <a:endParaRPr sz="1800"/>
          </a:p>
        </p:txBody>
      </p:sp>
      <p:sp>
        <p:nvSpPr>
          <p:cNvPr id="235" name="Google Shape;235;g1b2bfc6f970_1_68"/>
          <p:cNvSpPr/>
          <p:nvPr/>
        </p:nvSpPr>
        <p:spPr>
          <a:xfrm>
            <a:off x="1572801" y="1521713"/>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g1b2bfc6f970_1_68"/>
          <p:cNvSpPr/>
          <p:nvPr/>
        </p:nvSpPr>
        <p:spPr>
          <a:xfrm>
            <a:off x="2822065" y="2255902"/>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g1b2bfc6f970_1_68"/>
          <p:cNvSpPr/>
          <p:nvPr/>
        </p:nvSpPr>
        <p:spPr>
          <a:xfrm>
            <a:off x="2269629" y="3676789"/>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g1b2bfc6f970_1_68"/>
          <p:cNvSpPr/>
          <p:nvPr/>
        </p:nvSpPr>
        <p:spPr>
          <a:xfrm>
            <a:off x="821968" y="3676789"/>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g1b2bfc6f970_1_68"/>
          <p:cNvSpPr/>
          <p:nvPr/>
        </p:nvSpPr>
        <p:spPr>
          <a:xfrm>
            <a:off x="323537" y="2255902"/>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g1b2bfc6f970_1_68"/>
          <p:cNvSpPr/>
          <p:nvPr/>
        </p:nvSpPr>
        <p:spPr>
          <a:xfrm>
            <a:off x="2532843" y="1926965"/>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1" name="Google Shape;241;g1b2bfc6f970_1_68"/>
          <p:cNvSpPr/>
          <p:nvPr/>
        </p:nvSpPr>
        <p:spPr>
          <a:xfrm rot="4152556">
            <a:off x="2922347" y="3301724"/>
            <a:ext cx="470272" cy="385387"/>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2" name="Google Shape;242;g1b2bfc6f970_1_68"/>
          <p:cNvSpPr/>
          <p:nvPr/>
        </p:nvSpPr>
        <p:spPr>
          <a:xfrm rot="8599832">
            <a:off x="1735661" y="4161829"/>
            <a:ext cx="470451" cy="385534"/>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3" name="Google Shape;243;g1b2bfc6f970_1_68"/>
          <p:cNvSpPr/>
          <p:nvPr/>
        </p:nvSpPr>
        <p:spPr>
          <a:xfrm rot="-9136890">
            <a:off x="634306" y="3276480"/>
            <a:ext cx="470084" cy="385233"/>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4" name="Google Shape;244;g1b2bfc6f970_1_68"/>
          <p:cNvSpPr/>
          <p:nvPr/>
        </p:nvSpPr>
        <p:spPr>
          <a:xfrm rot="-4459809">
            <a:off x="1014917" y="1920336"/>
            <a:ext cx="470050" cy="385205"/>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245" name="Google Shape;245;g1b2bfc6f970_1_68"/>
          <p:cNvSpPr/>
          <p:nvPr/>
        </p:nvSpPr>
        <p:spPr>
          <a:xfrm>
            <a:off x="1542780" y="2645860"/>
            <a:ext cx="960000" cy="96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g1b2bfc6f970_1_68"/>
          <p:cNvSpPr/>
          <p:nvPr/>
        </p:nvSpPr>
        <p:spPr>
          <a:xfrm>
            <a:off x="1806965" y="2908242"/>
            <a:ext cx="433687" cy="437309"/>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g1b2bfc6f970_1_68"/>
          <p:cNvSpPr txBox="1"/>
          <p:nvPr/>
        </p:nvSpPr>
        <p:spPr>
          <a:xfrm>
            <a:off x="3812200" y="2164750"/>
            <a:ext cx="4909200" cy="1938952"/>
          </a:xfrm>
          <a:prstGeom prst="rect">
            <a:avLst/>
          </a:prstGeom>
          <a:noFill/>
          <a:ln>
            <a:noFill/>
          </a:ln>
        </p:spPr>
        <p:txBody>
          <a:bodyPr spcFirstLastPara="1" wrap="square" lIns="91425" tIns="45700" rIns="91425" bIns="45700" anchor="t" anchorCtr="0">
            <a:spAutoFit/>
          </a:bodyPr>
          <a:lstStyle/>
          <a:p>
            <a:pPr marL="457200" marR="0" lvl="0" indent="-368300" algn="just" rtl="0">
              <a:spcBef>
                <a:spcPts val="0"/>
              </a:spcBef>
              <a:spcAft>
                <a:spcPts val="0"/>
              </a:spcAft>
              <a:buClr>
                <a:schemeClr val="lt1"/>
              </a:buClr>
              <a:buSzPts val="2200"/>
              <a:buChar char="-"/>
            </a:pPr>
            <a:r>
              <a:rPr lang="en-US" sz="2000">
                <a:solidFill>
                  <a:schemeClr val="lt1"/>
                </a:solidFill>
              </a:rPr>
              <a:t>Thị giác máy tính (Computer Vision) và trí tuệ nhân tạo (AI) đã mở ra nhiều hướng phát triển.</a:t>
            </a:r>
            <a:endParaRPr sz="2000">
              <a:solidFill>
                <a:schemeClr val="lt1"/>
              </a:solidFill>
            </a:endParaRPr>
          </a:p>
          <a:p>
            <a:pPr marL="0" marR="0" lvl="0" indent="0" algn="just" rtl="0">
              <a:spcBef>
                <a:spcPts val="0"/>
              </a:spcBef>
              <a:spcAft>
                <a:spcPts val="0"/>
              </a:spcAft>
              <a:buClr>
                <a:schemeClr val="dk1"/>
              </a:buClr>
              <a:buSzPts val="1100"/>
              <a:buFont typeface="Arial"/>
              <a:buNone/>
            </a:pPr>
            <a:endParaRPr sz="2000">
              <a:solidFill>
                <a:schemeClr val="lt1"/>
              </a:solidFill>
            </a:endParaRPr>
          </a:p>
          <a:p>
            <a:pPr marL="457200" lvl="0" indent="-368300" algn="just">
              <a:buClr>
                <a:schemeClr val="lt1"/>
              </a:buClr>
              <a:buSzPts val="2200"/>
              <a:buChar char="-"/>
            </a:pPr>
            <a:r>
              <a:rPr lang="en-US" sz="2000">
                <a:solidFill>
                  <a:schemeClr val="lt1"/>
                </a:solidFill>
              </a:rPr>
              <a:t>Thời kì dịch bệnh vừa qua, trí tuệ nhân tạo hỗ trợ </a:t>
            </a:r>
            <a:r>
              <a:rPr lang="en-US" sz="2000" smtClean="0">
                <a:solidFill>
                  <a:schemeClr val="lt1"/>
                </a:solidFill>
              </a:rPr>
              <a:t>nhiều cho giảng </a:t>
            </a:r>
            <a:r>
              <a:rPr lang="en-US" sz="2000">
                <a:solidFill>
                  <a:schemeClr val="lt1"/>
                </a:solidFill>
              </a:rPr>
              <a:t>dạy</a:t>
            </a:r>
            <a:r>
              <a:rPr lang="en-US" sz="2000" smtClean="0">
                <a:solidFill>
                  <a:schemeClr val="lt1"/>
                </a:solidFill>
              </a:rPr>
              <a:t>.</a:t>
            </a:r>
            <a:endParaRPr sz="2000">
              <a:solidFill>
                <a:schemeClr val="lt1"/>
              </a:solidFill>
            </a:endParaRPr>
          </a:p>
        </p:txBody>
      </p:sp>
      <p:pic>
        <p:nvPicPr>
          <p:cNvPr id="248" name="Google Shape;248;g1b2bfc6f970_1_68"/>
          <p:cNvPicPr preferRelativeResize="0"/>
          <p:nvPr/>
        </p:nvPicPr>
        <p:blipFill>
          <a:blip r:embed="rId3">
            <a:alphaModFix/>
          </a:blip>
          <a:stretch>
            <a:fillRect/>
          </a:stretch>
        </p:blipFill>
        <p:spPr>
          <a:xfrm>
            <a:off x="1806975" y="1731072"/>
            <a:ext cx="433676" cy="433676"/>
          </a:xfrm>
          <a:prstGeom prst="rect">
            <a:avLst/>
          </a:prstGeom>
          <a:noFill/>
          <a:ln>
            <a:noFill/>
          </a:ln>
        </p:spPr>
      </p:pic>
      <p:pic>
        <p:nvPicPr>
          <p:cNvPr id="249" name="Google Shape;249;g1b2bfc6f970_1_68"/>
          <p:cNvPicPr preferRelativeResize="0"/>
          <p:nvPr/>
        </p:nvPicPr>
        <p:blipFill>
          <a:blip r:embed="rId4">
            <a:alphaModFix/>
          </a:blip>
          <a:stretch>
            <a:fillRect/>
          </a:stretch>
        </p:blipFill>
        <p:spPr>
          <a:xfrm>
            <a:off x="509913" y="2442277"/>
            <a:ext cx="527226" cy="527226"/>
          </a:xfrm>
          <a:prstGeom prst="rect">
            <a:avLst/>
          </a:prstGeom>
          <a:noFill/>
          <a:ln>
            <a:noFill/>
          </a:ln>
        </p:spPr>
      </p:pic>
      <p:pic>
        <p:nvPicPr>
          <p:cNvPr id="250" name="Google Shape;250;g1b2bfc6f970_1_68"/>
          <p:cNvPicPr preferRelativeResize="0"/>
          <p:nvPr/>
        </p:nvPicPr>
        <p:blipFill>
          <a:blip r:embed="rId5">
            <a:alphaModFix/>
          </a:blip>
          <a:stretch>
            <a:fillRect/>
          </a:stretch>
        </p:blipFill>
        <p:spPr>
          <a:xfrm>
            <a:off x="1033113" y="3909963"/>
            <a:ext cx="433676" cy="433676"/>
          </a:xfrm>
          <a:prstGeom prst="rect">
            <a:avLst/>
          </a:prstGeom>
          <a:noFill/>
          <a:ln>
            <a:noFill/>
          </a:ln>
        </p:spPr>
      </p:pic>
      <p:pic>
        <p:nvPicPr>
          <p:cNvPr id="251" name="Google Shape;251;g1b2bfc6f970_1_68"/>
          <p:cNvPicPr preferRelativeResize="0"/>
          <p:nvPr/>
        </p:nvPicPr>
        <p:blipFill>
          <a:blip r:embed="rId6">
            <a:alphaModFix/>
          </a:blip>
          <a:stretch>
            <a:fillRect/>
          </a:stretch>
        </p:blipFill>
        <p:spPr>
          <a:xfrm>
            <a:off x="2474975" y="3877888"/>
            <a:ext cx="497850" cy="497850"/>
          </a:xfrm>
          <a:prstGeom prst="rect">
            <a:avLst/>
          </a:prstGeom>
          <a:noFill/>
          <a:ln>
            <a:noFill/>
          </a:ln>
        </p:spPr>
      </p:pic>
      <p:pic>
        <p:nvPicPr>
          <p:cNvPr id="252" name="Google Shape;252;g1b2bfc6f970_1_68"/>
          <p:cNvPicPr preferRelativeResize="0"/>
          <p:nvPr/>
        </p:nvPicPr>
        <p:blipFill>
          <a:blip r:embed="rId7">
            <a:alphaModFix/>
          </a:blip>
          <a:stretch>
            <a:fillRect/>
          </a:stretch>
        </p:blipFill>
        <p:spPr>
          <a:xfrm>
            <a:off x="3055238" y="2489050"/>
            <a:ext cx="433676" cy="433676"/>
          </a:xfrm>
          <a:prstGeom prst="rect">
            <a:avLst/>
          </a:prstGeom>
          <a:noFill/>
          <a:ln>
            <a:noFill/>
          </a:ln>
        </p:spPr>
      </p:pic>
      <p:sp>
        <p:nvSpPr>
          <p:cNvPr id="253" name="Google Shape;253;g1b2bfc6f970_1_68"/>
          <p:cNvSpPr txBox="1"/>
          <p:nvPr/>
        </p:nvSpPr>
        <p:spPr>
          <a:xfrm>
            <a:off x="3812200" y="1644028"/>
            <a:ext cx="4909200" cy="4000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Trong nước</a:t>
            </a:r>
            <a:endParaRPr sz="2000" b="1">
              <a:solidFill>
                <a:schemeClr val="lt1"/>
              </a:solidFill>
              <a:sym typeface="Arial"/>
            </a:endParaRPr>
          </a:p>
        </p:txBody>
      </p:sp>
      <p:sp>
        <p:nvSpPr>
          <p:cNvPr id="254" name="Google Shape;254;g1b2bfc6f970_1_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1ab46e95392_1_424"/>
          <p:cNvSpPr txBox="1"/>
          <p:nvPr/>
        </p:nvSpPr>
        <p:spPr>
          <a:xfrm>
            <a:off x="464900" y="1084750"/>
            <a:ext cx="267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nhập</a:t>
            </a:r>
            <a:endParaRPr sz="1800" b="1">
              <a:solidFill>
                <a:schemeClr val="lt1"/>
              </a:solidFill>
            </a:endParaRPr>
          </a:p>
        </p:txBody>
      </p:sp>
      <p:sp>
        <p:nvSpPr>
          <p:cNvPr id="606" name="Google Shape;606;g1ab46e95392_1_424"/>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07" name="Google Shape;607;g1ab46e95392_1_424"/>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08" name="Google Shape;608;g1ab46e95392_1_424"/>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Trường hợp bỏ trống 2 trường</a:t>
            </a:r>
            <a:endParaRPr sz="1600">
              <a:solidFill>
                <a:schemeClr val="lt1"/>
              </a:solidFill>
            </a:endParaRPr>
          </a:p>
        </p:txBody>
      </p:sp>
      <p:pic>
        <p:nvPicPr>
          <p:cNvPr id="609" name="Google Shape;609;g1ab46e95392_1_424"/>
          <p:cNvPicPr preferRelativeResize="0"/>
          <p:nvPr/>
        </p:nvPicPr>
        <p:blipFill>
          <a:blip r:embed="rId3">
            <a:alphaModFix/>
          </a:blip>
          <a:stretch>
            <a:fillRect/>
          </a:stretch>
        </p:blipFill>
        <p:spPr>
          <a:xfrm>
            <a:off x="1230900" y="1454053"/>
            <a:ext cx="6682199" cy="3019368"/>
          </a:xfrm>
          <a:prstGeom prst="rect">
            <a:avLst/>
          </a:prstGeom>
          <a:noFill/>
          <a:ln>
            <a:noFill/>
          </a:ln>
        </p:spPr>
      </p:pic>
      <p:sp>
        <p:nvSpPr>
          <p:cNvPr id="610" name="Google Shape;610;g1ab46e95392_1_4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1ab46e95392_1_437"/>
          <p:cNvSpPr txBox="1"/>
          <p:nvPr/>
        </p:nvSpPr>
        <p:spPr>
          <a:xfrm>
            <a:off x="464900" y="1085650"/>
            <a:ext cx="267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nhập</a:t>
            </a:r>
            <a:endParaRPr sz="1800" b="1">
              <a:solidFill>
                <a:schemeClr val="lt1"/>
              </a:solidFill>
            </a:endParaRPr>
          </a:p>
        </p:txBody>
      </p:sp>
      <p:sp>
        <p:nvSpPr>
          <p:cNvPr id="616" name="Google Shape;616;g1ab46e95392_1_437"/>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17" name="Google Shape;617;g1ab46e95392_1_437"/>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18" name="Google Shape;618;g1ab46e95392_1_437"/>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Trường hợp nhập sai email/mật khẩu</a:t>
            </a:r>
            <a:endParaRPr sz="1600">
              <a:solidFill>
                <a:schemeClr val="lt1"/>
              </a:solidFill>
            </a:endParaRPr>
          </a:p>
        </p:txBody>
      </p:sp>
      <p:pic>
        <p:nvPicPr>
          <p:cNvPr id="619" name="Google Shape;619;g1ab46e95392_1_437"/>
          <p:cNvPicPr preferRelativeResize="0"/>
          <p:nvPr/>
        </p:nvPicPr>
        <p:blipFill>
          <a:blip r:embed="rId3">
            <a:alphaModFix/>
          </a:blip>
          <a:stretch>
            <a:fillRect/>
          </a:stretch>
        </p:blipFill>
        <p:spPr>
          <a:xfrm>
            <a:off x="1279145" y="1454950"/>
            <a:ext cx="6585712" cy="3017575"/>
          </a:xfrm>
          <a:prstGeom prst="rect">
            <a:avLst/>
          </a:prstGeom>
          <a:noFill/>
          <a:ln>
            <a:noFill/>
          </a:ln>
        </p:spPr>
      </p:pic>
      <p:sp>
        <p:nvSpPr>
          <p:cNvPr id="620" name="Google Shape;620;g1ab46e95392_1_4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1ab46e95392_1_447"/>
          <p:cNvSpPr txBox="1"/>
          <p:nvPr/>
        </p:nvSpPr>
        <p:spPr>
          <a:xfrm>
            <a:off x="474000" y="1079850"/>
            <a:ext cx="267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Chức năng đăng nhập</a:t>
            </a:r>
            <a:endParaRPr sz="1800" b="1">
              <a:solidFill>
                <a:schemeClr val="lt1"/>
              </a:solidFill>
            </a:endParaRPr>
          </a:p>
        </p:txBody>
      </p:sp>
      <p:sp>
        <p:nvSpPr>
          <p:cNvPr id="626" name="Google Shape;626;g1ab46e95392_1_447"/>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27" name="Google Shape;627;g1ab46e95392_1_447"/>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28" name="Google Shape;628;g1ab46e95392_1_447"/>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Đăng nhập thành công</a:t>
            </a:r>
            <a:endParaRPr sz="1600">
              <a:solidFill>
                <a:schemeClr val="lt1"/>
              </a:solidFill>
            </a:endParaRPr>
          </a:p>
        </p:txBody>
      </p:sp>
      <p:pic>
        <p:nvPicPr>
          <p:cNvPr id="629" name="Google Shape;629;g1ab46e95392_1_447"/>
          <p:cNvPicPr preferRelativeResize="0"/>
          <p:nvPr/>
        </p:nvPicPr>
        <p:blipFill>
          <a:blip r:embed="rId3">
            <a:alphaModFix/>
          </a:blip>
          <a:stretch>
            <a:fillRect/>
          </a:stretch>
        </p:blipFill>
        <p:spPr>
          <a:xfrm>
            <a:off x="1308635" y="1509600"/>
            <a:ext cx="6526730" cy="2962925"/>
          </a:xfrm>
          <a:prstGeom prst="rect">
            <a:avLst/>
          </a:prstGeom>
          <a:noFill/>
          <a:ln>
            <a:noFill/>
          </a:ln>
        </p:spPr>
      </p:pic>
      <p:sp>
        <p:nvSpPr>
          <p:cNvPr id="630" name="Google Shape;630;g1ab46e95392_1_4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g1ab46e95392_1_458"/>
          <p:cNvSpPr txBox="1"/>
          <p:nvPr/>
        </p:nvSpPr>
        <p:spPr>
          <a:xfrm>
            <a:off x="464900" y="1116250"/>
            <a:ext cx="22368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Chức năng xem danh sách video đã upload </a:t>
            </a:r>
            <a:endParaRPr sz="1800" b="1">
              <a:solidFill>
                <a:schemeClr val="lt1"/>
              </a:solidFill>
            </a:endParaRPr>
          </a:p>
        </p:txBody>
      </p:sp>
      <p:sp>
        <p:nvSpPr>
          <p:cNvPr id="636" name="Google Shape;636;g1ab46e95392_1_458"/>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37" name="Google Shape;637;g1ab46e95392_1_458"/>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pic>
        <p:nvPicPr>
          <p:cNvPr id="638" name="Google Shape;638;g1ab46e95392_1_458"/>
          <p:cNvPicPr preferRelativeResize="0"/>
          <p:nvPr/>
        </p:nvPicPr>
        <p:blipFill>
          <a:blip r:embed="rId3">
            <a:alphaModFix/>
          </a:blip>
          <a:stretch>
            <a:fillRect/>
          </a:stretch>
        </p:blipFill>
        <p:spPr>
          <a:xfrm>
            <a:off x="3345625" y="936525"/>
            <a:ext cx="3256115" cy="4081901"/>
          </a:xfrm>
          <a:prstGeom prst="rect">
            <a:avLst/>
          </a:prstGeom>
          <a:noFill/>
          <a:ln>
            <a:noFill/>
          </a:ln>
        </p:spPr>
      </p:pic>
      <p:sp>
        <p:nvSpPr>
          <p:cNvPr id="639" name="Google Shape;639;g1ab46e95392_1_4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g1ab46e95392_1_467"/>
          <p:cNvSpPr txBox="1"/>
          <p:nvPr/>
        </p:nvSpPr>
        <p:spPr>
          <a:xfrm>
            <a:off x="464900" y="1079850"/>
            <a:ext cx="5040600" cy="5850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Clr>
                <a:schemeClr val="dk1"/>
              </a:buClr>
              <a:buSzPts val="1100"/>
              <a:buFont typeface="Arial"/>
              <a:buNone/>
            </a:pPr>
            <a:r>
              <a:rPr lang="en-US" sz="1600" b="1">
                <a:solidFill>
                  <a:schemeClr val="lt1"/>
                </a:solidFill>
              </a:rPr>
              <a:t>Chức năng xem danh sách video đã upload </a:t>
            </a:r>
            <a:endParaRPr sz="1600" b="1">
              <a:solidFill>
                <a:schemeClr val="lt1"/>
              </a:solidFill>
            </a:endParaRPr>
          </a:p>
          <a:p>
            <a:pPr marL="0" marR="0" lvl="0" indent="0" algn="l" rtl="0">
              <a:spcBef>
                <a:spcPts val="0"/>
              </a:spcBef>
              <a:spcAft>
                <a:spcPts val="0"/>
              </a:spcAft>
              <a:buNone/>
            </a:pPr>
            <a:endParaRPr sz="1600" b="1">
              <a:solidFill>
                <a:schemeClr val="lt1"/>
              </a:solidFill>
            </a:endParaRPr>
          </a:p>
        </p:txBody>
      </p:sp>
      <p:sp>
        <p:nvSpPr>
          <p:cNvPr id="645" name="Google Shape;645;g1ab46e95392_1_467"/>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46" name="Google Shape;646;g1ab46e95392_1_467"/>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47" name="Google Shape;647;g1ab46e95392_1_467"/>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Kho lưu trữ</a:t>
            </a:r>
            <a:endParaRPr sz="1600">
              <a:solidFill>
                <a:schemeClr val="lt1"/>
              </a:solidFill>
            </a:endParaRPr>
          </a:p>
        </p:txBody>
      </p:sp>
      <p:pic>
        <p:nvPicPr>
          <p:cNvPr id="648" name="Google Shape;648;g1ab46e95392_1_467"/>
          <p:cNvPicPr preferRelativeResize="0"/>
          <p:nvPr/>
        </p:nvPicPr>
        <p:blipFill>
          <a:blip r:embed="rId3">
            <a:alphaModFix/>
          </a:blip>
          <a:stretch>
            <a:fillRect/>
          </a:stretch>
        </p:blipFill>
        <p:spPr>
          <a:xfrm>
            <a:off x="1354133" y="1482800"/>
            <a:ext cx="6435731" cy="2989725"/>
          </a:xfrm>
          <a:prstGeom prst="rect">
            <a:avLst/>
          </a:prstGeom>
          <a:noFill/>
          <a:ln>
            <a:noFill/>
          </a:ln>
        </p:spPr>
      </p:pic>
      <p:sp>
        <p:nvSpPr>
          <p:cNvPr id="649" name="Google Shape;649;g1ab46e95392_1_4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g1ab46e95392_1_478"/>
          <p:cNvSpPr txBox="1"/>
          <p:nvPr/>
        </p:nvSpPr>
        <p:spPr>
          <a:xfrm>
            <a:off x="464900" y="1116250"/>
            <a:ext cx="2673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Chức năng phát video</a:t>
            </a:r>
            <a:endParaRPr sz="1800" b="1">
              <a:solidFill>
                <a:schemeClr val="lt1"/>
              </a:solidFill>
            </a:endParaRPr>
          </a:p>
        </p:txBody>
      </p:sp>
      <p:sp>
        <p:nvSpPr>
          <p:cNvPr id="655" name="Google Shape;655;g1ab46e95392_1_478"/>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56" name="Google Shape;656;g1ab46e95392_1_478"/>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pic>
        <p:nvPicPr>
          <p:cNvPr id="657" name="Google Shape;657;g1ab46e95392_1_478"/>
          <p:cNvPicPr preferRelativeResize="0"/>
          <p:nvPr/>
        </p:nvPicPr>
        <p:blipFill>
          <a:blip r:embed="rId3">
            <a:alphaModFix/>
          </a:blip>
          <a:stretch>
            <a:fillRect/>
          </a:stretch>
        </p:blipFill>
        <p:spPr>
          <a:xfrm>
            <a:off x="3369601" y="936525"/>
            <a:ext cx="2515586" cy="4081901"/>
          </a:xfrm>
          <a:prstGeom prst="rect">
            <a:avLst/>
          </a:prstGeom>
          <a:noFill/>
          <a:ln>
            <a:noFill/>
          </a:ln>
        </p:spPr>
      </p:pic>
      <p:sp>
        <p:nvSpPr>
          <p:cNvPr id="658" name="Google Shape;658;g1ab46e95392_1_47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g1ab46e95392_1_486"/>
          <p:cNvSpPr txBox="1"/>
          <p:nvPr/>
        </p:nvSpPr>
        <p:spPr>
          <a:xfrm>
            <a:off x="492200" y="1085650"/>
            <a:ext cx="50406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b="1">
                <a:solidFill>
                  <a:schemeClr val="lt1"/>
                </a:solidFill>
              </a:rPr>
              <a:t>Chức năng phát video</a:t>
            </a:r>
            <a:endParaRPr sz="1800" b="1">
              <a:solidFill>
                <a:schemeClr val="lt1"/>
              </a:solidFill>
            </a:endParaRPr>
          </a:p>
        </p:txBody>
      </p:sp>
      <p:sp>
        <p:nvSpPr>
          <p:cNvPr id="664" name="Google Shape;664;g1ab46e95392_1_486"/>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65" name="Google Shape;665;g1ab46e95392_1_486"/>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66" name="Google Shape;666;g1ab46e95392_1_486"/>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Phát video trong kho lưu trữ</a:t>
            </a:r>
            <a:endParaRPr sz="1600">
              <a:solidFill>
                <a:schemeClr val="lt1"/>
              </a:solidFill>
            </a:endParaRPr>
          </a:p>
        </p:txBody>
      </p:sp>
      <p:pic>
        <p:nvPicPr>
          <p:cNvPr id="667" name="Google Shape;667;g1ab46e95392_1_486"/>
          <p:cNvPicPr preferRelativeResize="0"/>
          <p:nvPr/>
        </p:nvPicPr>
        <p:blipFill>
          <a:blip r:embed="rId3">
            <a:alphaModFix/>
          </a:blip>
          <a:stretch>
            <a:fillRect/>
          </a:stretch>
        </p:blipFill>
        <p:spPr>
          <a:xfrm>
            <a:off x="1360735" y="1454950"/>
            <a:ext cx="6422529" cy="3017575"/>
          </a:xfrm>
          <a:prstGeom prst="rect">
            <a:avLst/>
          </a:prstGeom>
          <a:noFill/>
          <a:ln>
            <a:noFill/>
          </a:ln>
        </p:spPr>
      </p:pic>
      <p:sp>
        <p:nvSpPr>
          <p:cNvPr id="668" name="Google Shape;668;g1ab46e95392_1_4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1ab46e95392_1_496"/>
          <p:cNvSpPr txBox="1"/>
          <p:nvPr/>
        </p:nvSpPr>
        <p:spPr>
          <a:xfrm>
            <a:off x="464900" y="1116250"/>
            <a:ext cx="30195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lt1"/>
                </a:solidFill>
              </a:rPr>
              <a:t>Chức năng upload video</a:t>
            </a:r>
            <a:endParaRPr sz="1800" b="1">
              <a:solidFill>
                <a:schemeClr val="lt1"/>
              </a:solidFill>
            </a:endParaRPr>
          </a:p>
        </p:txBody>
      </p:sp>
      <p:sp>
        <p:nvSpPr>
          <p:cNvPr id="674" name="Google Shape;674;g1ab46e95392_1_496"/>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75" name="Google Shape;675;g1ab46e95392_1_496"/>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pic>
        <p:nvPicPr>
          <p:cNvPr id="676" name="Google Shape;676;g1ab46e95392_1_496"/>
          <p:cNvPicPr preferRelativeResize="0"/>
          <p:nvPr/>
        </p:nvPicPr>
        <p:blipFill>
          <a:blip r:embed="rId3">
            <a:alphaModFix/>
          </a:blip>
          <a:stretch>
            <a:fillRect/>
          </a:stretch>
        </p:blipFill>
        <p:spPr>
          <a:xfrm>
            <a:off x="3545820" y="699475"/>
            <a:ext cx="3399236" cy="4261625"/>
          </a:xfrm>
          <a:prstGeom prst="rect">
            <a:avLst/>
          </a:prstGeom>
          <a:noFill/>
          <a:ln>
            <a:noFill/>
          </a:ln>
        </p:spPr>
      </p:pic>
      <p:sp>
        <p:nvSpPr>
          <p:cNvPr id="677" name="Google Shape;677;g1ab46e95392_1_49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1ab46e95392_1_504"/>
          <p:cNvSpPr txBox="1"/>
          <p:nvPr/>
        </p:nvSpPr>
        <p:spPr>
          <a:xfrm>
            <a:off x="519500" y="1049225"/>
            <a:ext cx="50406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b="1">
                <a:solidFill>
                  <a:schemeClr val="lt1"/>
                </a:solidFill>
              </a:rPr>
              <a:t>Chức năng upload video</a:t>
            </a:r>
            <a:endParaRPr sz="1800" b="1">
              <a:solidFill>
                <a:schemeClr val="lt1"/>
              </a:solidFill>
            </a:endParaRPr>
          </a:p>
        </p:txBody>
      </p:sp>
      <p:sp>
        <p:nvSpPr>
          <p:cNvPr id="683" name="Google Shape;683;g1ab46e95392_1_504"/>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84" name="Google Shape;684;g1ab46e95392_1_504"/>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85" name="Google Shape;685;g1ab46e95392_1_504"/>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Trường hợp người dùng không chọn video khi upload</a:t>
            </a:r>
            <a:endParaRPr sz="1600">
              <a:solidFill>
                <a:schemeClr val="lt1"/>
              </a:solidFill>
            </a:endParaRPr>
          </a:p>
        </p:txBody>
      </p:sp>
      <p:pic>
        <p:nvPicPr>
          <p:cNvPr id="686" name="Google Shape;686;g1ab46e95392_1_504"/>
          <p:cNvPicPr preferRelativeResize="0"/>
          <p:nvPr/>
        </p:nvPicPr>
        <p:blipFill>
          <a:blip r:embed="rId3">
            <a:alphaModFix/>
          </a:blip>
          <a:stretch>
            <a:fillRect/>
          </a:stretch>
        </p:blipFill>
        <p:spPr>
          <a:xfrm>
            <a:off x="1301809" y="1454950"/>
            <a:ext cx="6540383" cy="3017575"/>
          </a:xfrm>
          <a:prstGeom prst="rect">
            <a:avLst/>
          </a:prstGeom>
          <a:noFill/>
          <a:ln>
            <a:noFill/>
          </a:ln>
        </p:spPr>
      </p:pic>
      <p:sp>
        <p:nvSpPr>
          <p:cNvPr id="687" name="Google Shape;687;g1ab46e95392_1_50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1ab46e95392_1_522"/>
          <p:cNvSpPr txBox="1"/>
          <p:nvPr/>
        </p:nvSpPr>
        <p:spPr>
          <a:xfrm>
            <a:off x="455800" y="1074150"/>
            <a:ext cx="50406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b="1">
                <a:solidFill>
                  <a:schemeClr val="lt1"/>
                </a:solidFill>
              </a:rPr>
              <a:t>Chức năng upload video</a:t>
            </a:r>
            <a:endParaRPr sz="1800" b="1">
              <a:solidFill>
                <a:schemeClr val="lt1"/>
              </a:solidFill>
            </a:endParaRPr>
          </a:p>
        </p:txBody>
      </p:sp>
      <p:sp>
        <p:nvSpPr>
          <p:cNvPr id="693" name="Google Shape;693;g1ab46e95392_1_52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94" name="Google Shape;694;g1ab46e95392_1_52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95" name="Google Shape;695;g1ab46e95392_1_522"/>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Kết quả sau khi xử lý video</a:t>
            </a:r>
            <a:endParaRPr sz="1600">
              <a:solidFill>
                <a:schemeClr val="lt1"/>
              </a:solidFill>
            </a:endParaRPr>
          </a:p>
        </p:txBody>
      </p:sp>
      <p:pic>
        <p:nvPicPr>
          <p:cNvPr id="696" name="Google Shape;696;g1ab46e95392_1_522"/>
          <p:cNvPicPr preferRelativeResize="0"/>
          <p:nvPr/>
        </p:nvPicPr>
        <p:blipFill>
          <a:blip r:embed="rId3">
            <a:alphaModFix/>
          </a:blip>
          <a:stretch>
            <a:fillRect/>
          </a:stretch>
        </p:blipFill>
        <p:spPr>
          <a:xfrm>
            <a:off x="1230900" y="1443450"/>
            <a:ext cx="6682199" cy="3040576"/>
          </a:xfrm>
          <a:prstGeom prst="rect">
            <a:avLst/>
          </a:prstGeom>
          <a:noFill/>
          <a:ln>
            <a:noFill/>
          </a:ln>
        </p:spPr>
      </p:pic>
      <p:sp>
        <p:nvSpPr>
          <p:cNvPr id="697" name="Google Shape;697;g1ab46e95392_1_5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259" name="Google Shape;259;g1b30a59aef5_4_95"/>
          <p:cNvPicPr preferRelativeResize="0">
            <a:picLocks noGrp="1"/>
          </p:cNvPicPr>
          <p:nvPr>
            <p:ph type="pic" idx="3"/>
          </p:nvPr>
        </p:nvPicPr>
        <p:blipFill rotWithShape="1">
          <a:blip r:embed="rId3">
            <a:alphaModFix/>
          </a:blip>
          <a:srcRect l="9781" r="9781"/>
          <a:stretch/>
        </p:blipFill>
        <p:spPr>
          <a:xfrm>
            <a:off x="771161" y="1446782"/>
            <a:ext cx="3325200" cy="2323800"/>
          </a:xfrm>
          <a:prstGeom prst="rect">
            <a:avLst/>
          </a:prstGeom>
          <a:solidFill>
            <a:srgbClr val="F2F2F2"/>
          </a:solidFill>
          <a:ln>
            <a:noFill/>
          </a:ln>
        </p:spPr>
      </p:pic>
      <p:sp>
        <p:nvSpPr>
          <p:cNvPr id="260" name="Google Shape;260;g1b30a59aef5_4_95"/>
          <p:cNvSpPr txBox="1"/>
          <p:nvPr/>
        </p:nvSpPr>
        <p:spPr>
          <a:xfrm>
            <a:off x="4530975" y="1733300"/>
            <a:ext cx="4296000" cy="1462200"/>
          </a:xfrm>
          <a:prstGeom prst="rect">
            <a:avLst/>
          </a:prstGeom>
          <a:noFill/>
          <a:ln>
            <a:noFill/>
          </a:ln>
        </p:spPr>
        <p:txBody>
          <a:bodyPr spcFirstLastPara="1" wrap="square" lIns="91425" tIns="45700" rIns="91425" bIns="45700" anchor="t" anchorCtr="0">
            <a:spAutoFit/>
          </a:bodyPr>
          <a:lstStyle/>
          <a:p>
            <a:pPr marL="0" marR="0" lvl="0" indent="457200" algn="just" rtl="0">
              <a:lnSpc>
                <a:spcPct val="115000"/>
              </a:lnSpc>
              <a:spcBef>
                <a:spcPts val="0"/>
              </a:spcBef>
              <a:spcAft>
                <a:spcPts val="0"/>
              </a:spcAft>
              <a:buNone/>
            </a:pPr>
            <a:r>
              <a:rPr lang="en-US" sz="2000">
                <a:solidFill>
                  <a:schemeClr val="lt1"/>
                </a:solidFill>
              </a:rPr>
              <a:t>Công nghệ nhận dạng hành vi được áp dụng để nhận biết các chuyển động trong thể dục thể thao.</a:t>
            </a:r>
            <a:endParaRPr sz="2000">
              <a:solidFill>
                <a:schemeClr val="lt1"/>
              </a:solidFill>
            </a:endParaRPr>
          </a:p>
          <a:p>
            <a:pPr marL="0" marR="0" lvl="0" indent="0" algn="l" rtl="0">
              <a:spcBef>
                <a:spcPts val="0"/>
              </a:spcBef>
              <a:spcAft>
                <a:spcPts val="0"/>
              </a:spcAft>
              <a:buNone/>
            </a:pPr>
            <a:endParaRPr sz="2000">
              <a:solidFill>
                <a:schemeClr val="lt1"/>
              </a:solidFill>
            </a:endParaRPr>
          </a:p>
        </p:txBody>
      </p:sp>
      <p:sp>
        <p:nvSpPr>
          <p:cNvPr id="261" name="Google Shape;261;g1b30a59aef5_4_95"/>
          <p:cNvSpPr txBox="1"/>
          <p:nvPr/>
        </p:nvSpPr>
        <p:spPr>
          <a:xfrm>
            <a:off x="4530975" y="1269625"/>
            <a:ext cx="4296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Ngoài nước</a:t>
            </a:r>
            <a:endParaRPr sz="2000" b="1">
              <a:solidFill>
                <a:schemeClr val="lt1"/>
              </a:solidFill>
              <a:latin typeface="Arial"/>
              <a:ea typeface="Arial"/>
              <a:cs typeface="Arial"/>
              <a:sym typeface="Arial"/>
            </a:endParaRPr>
          </a:p>
        </p:txBody>
      </p:sp>
      <p:sp>
        <p:nvSpPr>
          <p:cNvPr id="262" name="Google Shape;262;g1b30a59aef5_4_9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AutoNum type="romanUcPeriod"/>
            </a:pPr>
            <a:r>
              <a:rPr lang="en-US" sz="2400" b="1"/>
              <a:t>Mở đầu</a:t>
            </a:r>
            <a:endParaRPr sz="2400" b="1"/>
          </a:p>
        </p:txBody>
      </p:sp>
      <p:sp>
        <p:nvSpPr>
          <p:cNvPr id="263" name="Google Shape;263;g1b30a59aef5_4_95"/>
          <p:cNvSpPr txBox="1">
            <a:spLocks noGrp="1"/>
          </p:cNvSpPr>
          <p:nvPr>
            <p:ph type="body" idx="2"/>
          </p:nvPr>
        </p:nvSpPr>
        <p:spPr>
          <a:xfrm>
            <a:off x="462100" y="699550"/>
            <a:ext cx="86820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1. Tổng quan tình hình nghiên cứu trong và ngoài nước</a:t>
            </a:r>
            <a:endParaRPr sz="1800"/>
          </a:p>
        </p:txBody>
      </p:sp>
      <p:sp>
        <p:nvSpPr>
          <p:cNvPr id="264" name="Google Shape;264;g1b30a59aef5_4_9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1ab46e95392_1_522"/>
          <p:cNvSpPr txBox="1"/>
          <p:nvPr/>
        </p:nvSpPr>
        <p:spPr>
          <a:xfrm>
            <a:off x="455800" y="1074150"/>
            <a:ext cx="5040600" cy="3693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1800" b="1">
                <a:solidFill>
                  <a:schemeClr val="lt1"/>
                </a:solidFill>
              </a:rPr>
              <a:t>Chức năng </a:t>
            </a:r>
            <a:r>
              <a:rPr lang="en-US" sz="1800" b="1" smtClean="0">
                <a:solidFill>
                  <a:schemeClr val="lt1"/>
                </a:solidFill>
              </a:rPr>
              <a:t>tập bài quyền theo hướng dẫn</a:t>
            </a:r>
            <a:endParaRPr sz="1800" b="1">
              <a:solidFill>
                <a:schemeClr val="lt1"/>
              </a:solidFill>
            </a:endParaRPr>
          </a:p>
        </p:txBody>
      </p:sp>
      <p:sp>
        <p:nvSpPr>
          <p:cNvPr id="693" name="Google Shape;693;g1ab46e95392_1_52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quả</a:t>
            </a:r>
            <a:endParaRPr sz="2400" b="1"/>
          </a:p>
        </p:txBody>
      </p:sp>
      <p:sp>
        <p:nvSpPr>
          <p:cNvPr id="694" name="Google Shape;694;g1ab46e95392_1_522"/>
          <p:cNvSpPr txBox="1">
            <a:spLocks noGrp="1"/>
          </p:cNvSpPr>
          <p:nvPr>
            <p:ph type="body" idx="2"/>
          </p:nvPr>
        </p:nvSpPr>
        <p:spPr>
          <a:xfrm>
            <a:off x="323528" y="648517"/>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Kịch bản kiểm thử</a:t>
            </a:r>
            <a:endParaRPr sz="1800"/>
          </a:p>
        </p:txBody>
      </p:sp>
      <p:sp>
        <p:nvSpPr>
          <p:cNvPr id="695" name="Google Shape;695;g1ab46e95392_1_522"/>
          <p:cNvSpPr txBox="1"/>
          <p:nvPr/>
        </p:nvSpPr>
        <p:spPr>
          <a:xfrm>
            <a:off x="1230900" y="4472525"/>
            <a:ext cx="6682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a:solidFill>
                  <a:schemeClr val="lt1"/>
                </a:solidFill>
              </a:rPr>
              <a:t>Kết quả sau khi xử lý video</a:t>
            </a:r>
            <a:endParaRPr sz="1600">
              <a:solidFill>
                <a:schemeClr val="lt1"/>
              </a:solidFill>
            </a:endParaRPr>
          </a:p>
        </p:txBody>
      </p:sp>
      <p:sp>
        <p:nvSpPr>
          <p:cNvPr id="697" name="Google Shape;697;g1ab46e95392_1_5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50</a:t>
            </a:fld>
            <a:endParaRPr/>
          </a:p>
        </p:txBody>
      </p:sp>
      <p:pic>
        <p:nvPicPr>
          <p:cNvPr id="2" name="Picture 1"/>
          <p:cNvPicPr>
            <a:picLocks noChangeAspect="1"/>
          </p:cNvPicPr>
          <p:nvPr/>
        </p:nvPicPr>
        <p:blipFill>
          <a:blip r:embed="rId3"/>
          <a:stretch>
            <a:fillRect/>
          </a:stretch>
        </p:blipFill>
        <p:spPr>
          <a:xfrm>
            <a:off x="1418338" y="1461556"/>
            <a:ext cx="6307324" cy="3064965"/>
          </a:xfrm>
          <a:prstGeom prst="rect">
            <a:avLst/>
          </a:prstGeom>
        </p:spPr>
      </p:pic>
    </p:spTree>
    <p:extLst>
      <p:ext uri="{BB962C8B-B14F-4D97-AF65-F5344CB8AC3E}">
        <p14:creationId xmlns:p14="http://schemas.microsoft.com/office/powerpoint/2010/main" val="807861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g1ab46e95392_1_533"/>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luận và kiến nghị </a:t>
            </a:r>
            <a:endParaRPr sz="2400" b="1"/>
          </a:p>
        </p:txBody>
      </p:sp>
      <p:sp>
        <p:nvSpPr>
          <p:cNvPr id="703" name="Google Shape;703;g1ab46e95392_1_533"/>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457200" lvl="0" indent="-342900" algn="l" rtl="0">
              <a:spcBef>
                <a:spcPts val="0"/>
              </a:spcBef>
              <a:spcAft>
                <a:spcPts val="0"/>
              </a:spcAft>
              <a:buSzPts val="1800"/>
              <a:buAutoNum type="arabicPeriod"/>
            </a:pPr>
            <a:r>
              <a:rPr lang="en-US" sz="1800"/>
              <a:t>Kết luận</a:t>
            </a:r>
            <a:endParaRPr sz="1800"/>
          </a:p>
        </p:txBody>
      </p:sp>
      <p:sp>
        <p:nvSpPr>
          <p:cNvPr id="704" name="Google Shape;704;g1ab46e95392_1_533"/>
          <p:cNvSpPr txBox="1"/>
          <p:nvPr/>
        </p:nvSpPr>
        <p:spPr>
          <a:xfrm>
            <a:off x="281100" y="1330200"/>
            <a:ext cx="8581800" cy="2031900"/>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Qua nghiên cứu này, chúng em biết được cách sử dụng FFMPEG để phân tách video. </a:t>
            </a:r>
            <a:endParaRPr sz="1800">
              <a:solidFill>
                <a:schemeClr val="lt1"/>
              </a:solidFill>
            </a:endParaRPr>
          </a:p>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Chúng em biết cách áp dụng mô hình MoveNet để trích xuất khung xương.</a:t>
            </a:r>
            <a:endParaRPr sz="1800">
              <a:solidFill>
                <a:schemeClr val="lt1"/>
              </a:solidFill>
            </a:endParaRPr>
          </a:p>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Chúng em biết thêm một số kiến trúc học sâu khác nhau.</a:t>
            </a:r>
            <a:endParaRPr sz="1800">
              <a:solidFill>
                <a:schemeClr val="lt1"/>
              </a:solidFill>
            </a:endParaRPr>
          </a:p>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Kết hợp xử lý video và web.</a:t>
            </a:r>
            <a:endParaRPr sz="1800">
              <a:solidFill>
                <a:schemeClr val="lt1"/>
              </a:solidFill>
            </a:endParaRPr>
          </a:p>
        </p:txBody>
      </p:sp>
      <p:sp>
        <p:nvSpPr>
          <p:cNvPr id="705" name="Google Shape;705;g1ab46e95392_1_5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g1ab5d98b2ec_2_9"/>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luận và kiến nghị </a:t>
            </a:r>
            <a:endParaRPr sz="2400" b="1"/>
          </a:p>
        </p:txBody>
      </p:sp>
      <p:sp>
        <p:nvSpPr>
          <p:cNvPr id="711" name="Google Shape;711;g1ab5d98b2ec_2_9"/>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2. Kết quả đóng góp</a:t>
            </a:r>
            <a:endParaRPr sz="1800"/>
          </a:p>
        </p:txBody>
      </p:sp>
      <p:sp>
        <p:nvSpPr>
          <p:cNvPr id="712" name="Google Shape;712;g1ab5d98b2ec_2_9"/>
          <p:cNvSpPr txBox="1"/>
          <p:nvPr/>
        </p:nvSpPr>
        <p:spPr>
          <a:xfrm>
            <a:off x="235600" y="1302900"/>
            <a:ext cx="5889000" cy="3000781"/>
          </a:xfrm>
          <a:prstGeom prst="rect">
            <a:avLst/>
          </a:prstGeom>
          <a:noFill/>
          <a:ln>
            <a:noFill/>
          </a:ln>
        </p:spPr>
        <p:txBody>
          <a:bodyPr spcFirstLastPara="1" wrap="square" lIns="91425" tIns="45700" rIns="91425" bIns="45700" anchor="t" anchorCtr="0">
            <a:spAutoFit/>
          </a:bodyPr>
          <a:lstStyle/>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Chúng em đã trích xuất khung xương từ hình ảnh 2 chiều (2D) thành dữ liệu 1D bằng MoveNet.</a:t>
            </a:r>
            <a:endParaRPr sz="1800">
              <a:solidFill>
                <a:schemeClr val="lt1"/>
              </a:solidFill>
            </a:endParaRPr>
          </a:p>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Chúng em đã đánh giá các kiến trúc deep learning như: ConvLSTM, LRCN, </a:t>
            </a:r>
            <a:r>
              <a:rPr lang="en-US" sz="1800" smtClean="0">
                <a:solidFill>
                  <a:schemeClr val="lt1"/>
                </a:solidFill>
              </a:rPr>
              <a:t>LSTM.</a:t>
            </a:r>
            <a:endParaRPr sz="1800">
              <a:solidFill>
                <a:schemeClr val="lt1"/>
              </a:solidFill>
            </a:endParaRPr>
          </a:p>
          <a:p>
            <a:pPr marL="457200" marR="0" lvl="0" indent="-342900" algn="l" rtl="0">
              <a:lnSpc>
                <a:spcPct val="150000"/>
              </a:lnSpc>
              <a:spcBef>
                <a:spcPts val="0"/>
              </a:spcBef>
              <a:spcAft>
                <a:spcPts val="0"/>
              </a:spcAft>
              <a:buClr>
                <a:schemeClr val="lt1"/>
              </a:buClr>
              <a:buSzPts val="1800"/>
              <a:buChar char="-"/>
            </a:pPr>
            <a:r>
              <a:rPr lang="en-US" sz="1800">
                <a:solidFill>
                  <a:schemeClr val="lt1"/>
                </a:solidFill>
              </a:rPr>
              <a:t>Chúng em đã có một bài báo viết về nghiên cứu này tại Hội nghị quốc tế hàng năm về Kỹ thuật bảo mật và dữ liệu trong tương lai (FDSE) năm 2022.</a:t>
            </a:r>
            <a:endParaRPr sz="1800">
              <a:solidFill>
                <a:schemeClr val="lt1"/>
              </a:solidFill>
            </a:endParaRPr>
          </a:p>
        </p:txBody>
      </p:sp>
      <p:pic>
        <p:nvPicPr>
          <p:cNvPr id="713" name="Google Shape;713;g1ab5d98b2ec_2_9"/>
          <p:cNvPicPr preferRelativeResize="0"/>
          <p:nvPr/>
        </p:nvPicPr>
        <p:blipFill>
          <a:blip r:embed="rId3">
            <a:alphaModFix/>
          </a:blip>
          <a:stretch>
            <a:fillRect/>
          </a:stretch>
        </p:blipFill>
        <p:spPr>
          <a:xfrm>
            <a:off x="6124600" y="1631551"/>
            <a:ext cx="2900626" cy="2554476"/>
          </a:xfrm>
          <a:prstGeom prst="rect">
            <a:avLst/>
          </a:prstGeom>
          <a:noFill/>
          <a:ln>
            <a:noFill/>
          </a:ln>
        </p:spPr>
      </p:pic>
      <p:sp>
        <p:nvSpPr>
          <p:cNvPr id="714" name="Google Shape;714;g1ab5d98b2ec_2_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g1ab5d98b2ec_2_1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2400" b="1"/>
              <a:t>IV.  Kết luận và kiến nghị </a:t>
            </a:r>
            <a:endParaRPr sz="2400" b="1"/>
          </a:p>
        </p:txBody>
      </p:sp>
      <p:sp>
        <p:nvSpPr>
          <p:cNvPr id="720" name="Google Shape;720;g1ab5d98b2ec_2_15"/>
          <p:cNvSpPr txBox="1">
            <a:spLocks noGrp="1"/>
          </p:cNvSpPr>
          <p:nvPr>
            <p:ph type="body" idx="2"/>
          </p:nvPr>
        </p:nvSpPr>
        <p:spPr>
          <a:xfrm>
            <a:off x="323528" y="699542"/>
            <a:ext cx="88206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1800"/>
              <a:t>3. Hướng phát triển</a:t>
            </a:r>
            <a:endParaRPr sz="1800"/>
          </a:p>
        </p:txBody>
      </p:sp>
      <p:sp>
        <p:nvSpPr>
          <p:cNvPr id="721" name="Google Shape;721;g1ab5d98b2ec_2_15"/>
          <p:cNvSpPr txBox="1"/>
          <p:nvPr/>
        </p:nvSpPr>
        <p:spPr>
          <a:xfrm>
            <a:off x="281100" y="1330200"/>
            <a:ext cx="8581800" cy="3808695"/>
          </a:xfrm>
          <a:prstGeom prst="rect">
            <a:avLst/>
          </a:prstGeom>
          <a:noFill/>
          <a:ln>
            <a:noFill/>
          </a:ln>
        </p:spPr>
        <p:txBody>
          <a:bodyPr spcFirstLastPara="1" wrap="square" lIns="91425" tIns="45700" rIns="91425" bIns="45700" anchor="t" anchorCtr="0">
            <a:spAutoFit/>
          </a:bodyPr>
          <a:lstStyle/>
          <a:p>
            <a:pPr marL="457200" marR="0" lvl="0" indent="-342900" algn="just" rtl="0">
              <a:lnSpc>
                <a:spcPct val="150000"/>
              </a:lnSpc>
              <a:spcBef>
                <a:spcPts val="0"/>
              </a:spcBef>
              <a:spcAft>
                <a:spcPts val="0"/>
              </a:spcAft>
              <a:buClr>
                <a:schemeClr val="lt1"/>
              </a:buClr>
              <a:buSzPts val="1800"/>
              <a:buChar char="-"/>
            </a:pPr>
            <a:r>
              <a:rPr lang="en-US" sz="1800">
                <a:solidFill>
                  <a:schemeClr val="lt1"/>
                </a:solidFill>
              </a:rPr>
              <a:t>Cải thiện giao diện Website sinh động, đẹp mắt hơn.</a:t>
            </a:r>
            <a:endParaRPr sz="1800">
              <a:solidFill>
                <a:schemeClr val="lt1"/>
              </a:solidFill>
            </a:endParaRPr>
          </a:p>
          <a:p>
            <a:pPr marL="457200" marR="0" lvl="0" indent="-342900" algn="just" rtl="0">
              <a:lnSpc>
                <a:spcPct val="150000"/>
              </a:lnSpc>
              <a:spcBef>
                <a:spcPts val="0"/>
              </a:spcBef>
              <a:spcAft>
                <a:spcPts val="0"/>
              </a:spcAft>
              <a:buClr>
                <a:schemeClr val="lt1"/>
              </a:buClr>
              <a:buSzPts val="1800"/>
              <a:buChar char="-"/>
            </a:pPr>
            <a:r>
              <a:rPr lang="en-US" sz="1800">
                <a:solidFill>
                  <a:schemeClr val="lt1"/>
                </a:solidFill>
              </a:rPr>
              <a:t>Hoàn thiện thêm nhiều tính năng cho Website.</a:t>
            </a:r>
            <a:endParaRPr sz="1800">
              <a:solidFill>
                <a:schemeClr val="lt1"/>
              </a:solidFill>
            </a:endParaRPr>
          </a:p>
          <a:p>
            <a:pPr marL="457200" marR="0" lvl="0" indent="-342900" algn="just" rtl="0">
              <a:lnSpc>
                <a:spcPct val="150000"/>
              </a:lnSpc>
              <a:spcBef>
                <a:spcPts val="0"/>
              </a:spcBef>
              <a:spcAft>
                <a:spcPts val="0"/>
              </a:spcAft>
              <a:buClr>
                <a:schemeClr val="lt1"/>
              </a:buClr>
              <a:buSzPts val="1800"/>
              <a:buChar char="-"/>
            </a:pPr>
            <a:r>
              <a:rPr lang="en-US" sz="1800">
                <a:solidFill>
                  <a:schemeClr val="lt1"/>
                </a:solidFill>
              </a:rPr>
              <a:t>Nghiên cứu phát triển một ứng dụng trên thiết bị di động để tạo sự tiện lợi, tính linh động hơn cho người dùng.</a:t>
            </a:r>
            <a:endParaRPr sz="1800">
              <a:solidFill>
                <a:schemeClr val="lt1"/>
              </a:solidFill>
            </a:endParaRPr>
          </a:p>
          <a:p>
            <a:pPr marL="457200" marR="0" lvl="0" indent="-342900" algn="just" rtl="0">
              <a:lnSpc>
                <a:spcPct val="150000"/>
              </a:lnSpc>
              <a:spcBef>
                <a:spcPts val="0"/>
              </a:spcBef>
              <a:spcAft>
                <a:spcPts val="0"/>
              </a:spcAft>
              <a:buClr>
                <a:schemeClr val="lt1"/>
              </a:buClr>
              <a:buSzPts val="1800"/>
              <a:buChar char="-"/>
            </a:pPr>
            <a:r>
              <a:rPr lang="en-US" sz="1800" smtClean="0">
                <a:solidFill>
                  <a:schemeClr val="lt1"/>
                </a:solidFill>
              </a:rPr>
              <a:t>Cải </a:t>
            </a:r>
            <a:r>
              <a:rPr lang="en-US" sz="1800">
                <a:solidFill>
                  <a:schemeClr val="lt1"/>
                </a:solidFill>
              </a:rPr>
              <a:t>thiện mô hình để tăng tốc độ xử lý video và nâng cao độ chính xác.</a:t>
            </a:r>
            <a:endParaRPr sz="1800">
              <a:solidFill>
                <a:schemeClr val="lt1"/>
              </a:solidFill>
            </a:endParaRPr>
          </a:p>
          <a:p>
            <a:pPr marL="457200" marR="0" lvl="0" indent="-342900" algn="just" rtl="0">
              <a:lnSpc>
                <a:spcPct val="150000"/>
              </a:lnSpc>
              <a:spcBef>
                <a:spcPts val="0"/>
              </a:spcBef>
              <a:spcAft>
                <a:spcPts val="0"/>
              </a:spcAft>
              <a:buClr>
                <a:schemeClr val="lt1"/>
              </a:buClr>
              <a:buSzPts val="1800"/>
              <a:buChar char="-"/>
            </a:pPr>
            <a:r>
              <a:rPr lang="en-US" sz="1800">
                <a:solidFill>
                  <a:schemeClr val="lt1"/>
                </a:solidFill>
              </a:rPr>
              <a:t>Mở rộng phạm vi đánh giá ở nhiều bài quyền khác nhau của Taekwondo</a:t>
            </a:r>
            <a:r>
              <a:rPr lang="en-US" sz="1800" smtClean="0">
                <a:solidFill>
                  <a:schemeClr val="lt1"/>
                </a:solidFill>
              </a:rPr>
              <a:t>.</a:t>
            </a:r>
          </a:p>
          <a:p>
            <a:pPr marL="457200" indent="-342900" algn="just">
              <a:lnSpc>
                <a:spcPct val="150000"/>
              </a:lnSpc>
              <a:buClr>
                <a:schemeClr val="lt1"/>
              </a:buClr>
              <a:buSzPts val="1800"/>
              <a:buFont typeface="Arial"/>
              <a:buChar char="-"/>
            </a:pPr>
            <a:r>
              <a:rPr lang="vi-VN" sz="1800">
                <a:solidFill>
                  <a:schemeClr val="lt1"/>
                </a:solidFill>
              </a:rPr>
              <a:t>Đánh giá được tốc độ ra đòn của đối tượng.</a:t>
            </a:r>
          </a:p>
          <a:p>
            <a:pPr marL="457200" marR="0" lvl="0" indent="-342900" algn="just" rtl="0">
              <a:lnSpc>
                <a:spcPct val="150000"/>
              </a:lnSpc>
              <a:spcBef>
                <a:spcPts val="0"/>
              </a:spcBef>
              <a:spcAft>
                <a:spcPts val="0"/>
              </a:spcAft>
              <a:buClr>
                <a:schemeClr val="lt1"/>
              </a:buClr>
              <a:buSzPts val="1800"/>
              <a:buChar char="-"/>
            </a:pPr>
            <a:endParaRPr sz="1800">
              <a:solidFill>
                <a:schemeClr val="lt1"/>
              </a:solidFill>
            </a:endParaRPr>
          </a:p>
          <a:p>
            <a:pPr marL="0" marR="0" lvl="0" indent="0" algn="l" rtl="0">
              <a:lnSpc>
                <a:spcPct val="150000"/>
              </a:lnSpc>
              <a:spcBef>
                <a:spcPts val="0"/>
              </a:spcBef>
              <a:spcAft>
                <a:spcPts val="0"/>
              </a:spcAft>
              <a:buNone/>
            </a:pPr>
            <a:endParaRPr sz="1700">
              <a:solidFill>
                <a:schemeClr val="lt1"/>
              </a:solidFill>
            </a:endParaRPr>
          </a:p>
        </p:txBody>
      </p:sp>
      <p:sp>
        <p:nvSpPr>
          <p:cNvPr id="722" name="Google Shape;722;g1ab5d98b2ec_2_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26"/>
          <p:cNvSpPr txBox="1"/>
          <p:nvPr/>
        </p:nvSpPr>
        <p:spPr>
          <a:xfrm>
            <a:off x="1178725" y="2044350"/>
            <a:ext cx="2024100" cy="1054800"/>
          </a:xfrm>
          <a:prstGeom prst="rect">
            <a:avLst/>
          </a:prstGeom>
          <a:noFill/>
          <a:ln>
            <a:noFill/>
          </a:ln>
        </p:spPr>
        <p:txBody>
          <a:bodyPr spcFirstLastPara="1" wrap="square" lIns="91425" tIns="45700" rIns="91425" bIns="45700" anchor="ctr" anchorCtr="0">
            <a:noAutofit/>
          </a:bodyPr>
          <a:lstStyle/>
          <a:p>
            <a:pPr marL="0" marR="0" lvl="0" indent="0" algn="just" rtl="0">
              <a:lnSpc>
                <a:spcPct val="110000"/>
              </a:lnSpc>
              <a:spcBef>
                <a:spcPts val="0"/>
              </a:spcBef>
              <a:spcAft>
                <a:spcPts val="0"/>
              </a:spcAft>
              <a:buClr>
                <a:schemeClr val="lt1"/>
              </a:buClr>
              <a:buSzPts val="2400"/>
              <a:buFont typeface="Arial"/>
              <a:buNone/>
            </a:pPr>
            <a:r>
              <a:rPr lang="en-US" sz="4600" b="1">
                <a:solidFill>
                  <a:schemeClr val="lt1"/>
                </a:solidFill>
              </a:rPr>
              <a:t>DEMO</a:t>
            </a:r>
            <a:endParaRPr sz="4600"/>
          </a:p>
        </p:txBody>
      </p:sp>
      <p:pic>
        <p:nvPicPr>
          <p:cNvPr id="728" name="Google Shape;728;p26"/>
          <p:cNvPicPr preferRelativeResize="0"/>
          <p:nvPr/>
        </p:nvPicPr>
        <p:blipFill>
          <a:blip r:embed="rId3">
            <a:alphaModFix/>
          </a:blip>
          <a:stretch>
            <a:fillRect/>
          </a:stretch>
        </p:blipFill>
        <p:spPr>
          <a:xfrm>
            <a:off x="4008512" y="152400"/>
            <a:ext cx="4838700" cy="4838700"/>
          </a:xfrm>
          <a:prstGeom prst="rect">
            <a:avLst/>
          </a:prstGeom>
          <a:noFill/>
          <a:ln>
            <a:noFill/>
          </a:ln>
        </p:spPr>
      </p:pic>
      <p:sp>
        <p:nvSpPr>
          <p:cNvPr id="729" name="Google Shape;729;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
          <p:cNvSpPr txBox="1">
            <a:spLocks noGrp="1"/>
          </p:cNvSpPr>
          <p:nvPr>
            <p:ph type="body" idx="1"/>
          </p:nvPr>
        </p:nvSpPr>
        <p:spPr>
          <a:xfrm>
            <a:off x="3192450" y="1780650"/>
            <a:ext cx="2759100" cy="15822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1200"/>
              </a:spcBef>
              <a:spcAft>
                <a:spcPts val="0"/>
              </a:spcAft>
              <a:buClr>
                <a:schemeClr val="dk1"/>
              </a:buClr>
              <a:buSzPts val="1100"/>
              <a:buNone/>
            </a:pPr>
            <a:r>
              <a:rPr lang="en-US" sz="2200">
                <a:solidFill>
                  <a:srgbClr val="69B5CC"/>
                </a:solidFill>
              </a:rPr>
              <a:t>CẢM ƠN </a:t>
            </a:r>
            <a:endParaRPr sz="2200">
              <a:solidFill>
                <a:srgbClr val="69B5CC"/>
              </a:solidFill>
            </a:endParaRPr>
          </a:p>
          <a:p>
            <a:pPr marL="0" lvl="0" indent="0" algn="ctr" rtl="0">
              <a:lnSpc>
                <a:spcPct val="115000"/>
              </a:lnSpc>
              <a:spcBef>
                <a:spcPts val="1200"/>
              </a:spcBef>
              <a:spcAft>
                <a:spcPts val="0"/>
              </a:spcAft>
              <a:buClr>
                <a:schemeClr val="dk1"/>
              </a:buClr>
              <a:buSzPts val="1100"/>
              <a:buNone/>
            </a:pPr>
            <a:r>
              <a:rPr lang="en-US" sz="2200">
                <a:solidFill>
                  <a:srgbClr val="69B5CC"/>
                </a:solidFill>
              </a:rPr>
              <a:t>QUÝ THẦY CÔ</a:t>
            </a:r>
            <a:endParaRPr sz="2200">
              <a:solidFill>
                <a:srgbClr val="69B5CC"/>
              </a:solidFill>
            </a:endParaRPr>
          </a:p>
          <a:p>
            <a:pPr marL="0" lvl="0" indent="0" algn="ctr" rtl="0">
              <a:lnSpc>
                <a:spcPct val="115000"/>
              </a:lnSpc>
              <a:spcBef>
                <a:spcPts val="1200"/>
              </a:spcBef>
              <a:spcAft>
                <a:spcPts val="1200"/>
              </a:spcAft>
              <a:buClr>
                <a:schemeClr val="dk1"/>
              </a:buClr>
              <a:buSzPts val="1100"/>
              <a:buNone/>
            </a:pPr>
            <a:r>
              <a:rPr lang="en-US" sz="2200">
                <a:solidFill>
                  <a:srgbClr val="69B5CC"/>
                </a:solidFill>
              </a:rPr>
              <a:t> ĐÃ LẮNG NGHE!</a:t>
            </a:r>
            <a:endParaRPr sz="2200">
              <a:solidFill>
                <a:srgbClr val="69B5CC"/>
              </a:solidFill>
            </a:endParaRPr>
          </a:p>
        </p:txBody>
      </p:sp>
      <p:sp>
        <p:nvSpPr>
          <p:cNvPr id="735" name="Google Shape;735;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solidFill>
                  <a:schemeClr val="bg1"/>
                </a:solidFill>
              </a:rPr>
              <a:t>55</a:t>
            </a:fld>
            <a:endParaRPr>
              <a:solidFill>
                <a:schemeClr val="bg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g1b30a59aef5_4_72"/>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AutoNum type="romanUcPeriod"/>
            </a:pPr>
            <a:r>
              <a:rPr lang="en-US" sz="2400" b="1"/>
              <a:t>Mở đầu</a:t>
            </a:r>
            <a:endParaRPr sz="2400" b="1"/>
          </a:p>
        </p:txBody>
      </p:sp>
      <p:sp>
        <p:nvSpPr>
          <p:cNvPr id="270" name="Google Shape;270;g1b30a59aef5_4_72"/>
          <p:cNvSpPr txBox="1">
            <a:spLocks noGrp="1"/>
          </p:cNvSpPr>
          <p:nvPr>
            <p:ph type="body" idx="2"/>
          </p:nvPr>
        </p:nvSpPr>
        <p:spPr>
          <a:xfrm>
            <a:off x="455775" y="699550"/>
            <a:ext cx="86883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2. Sự cần thiết của đề tài</a:t>
            </a:r>
            <a:endParaRPr sz="1800"/>
          </a:p>
        </p:txBody>
      </p:sp>
      <p:sp>
        <p:nvSpPr>
          <p:cNvPr id="271" name="Google Shape;271;g1b30a59aef5_4_72"/>
          <p:cNvSpPr txBox="1"/>
          <p:nvPr/>
        </p:nvSpPr>
        <p:spPr>
          <a:xfrm>
            <a:off x="455775" y="1330200"/>
            <a:ext cx="8232600" cy="2862282"/>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Tập trung nghiên cứu xây dựng ứng dụng để nhận dạng, đánh dấu, phân tích và đánh giá các động tác cơ thể của người dùng.</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Thời kỳ dịch Covid, khó khăn trong việc giảng dạy thể chất như là giảng viên bị hạn chế trong việc đến gần để chỉnh sửa động tác cho sinh viên.</a:t>
            </a:r>
            <a:endParaRPr sz="2000">
              <a:solidFill>
                <a:schemeClr val="lt1"/>
              </a:solidFill>
            </a:endParaRPr>
          </a:p>
          <a:p>
            <a:pPr marL="0" marR="0" lvl="0" indent="0" algn="l" rtl="0">
              <a:lnSpc>
                <a:spcPct val="150000"/>
              </a:lnSpc>
              <a:spcBef>
                <a:spcPts val="0"/>
              </a:spcBef>
              <a:spcAft>
                <a:spcPts val="0"/>
              </a:spcAft>
              <a:buNone/>
            </a:pPr>
            <a:endParaRPr sz="2000">
              <a:solidFill>
                <a:schemeClr val="lt1"/>
              </a:solidFill>
            </a:endParaRPr>
          </a:p>
        </p:txBody>
      </p:sp>
      <p:sp>
        <p:nvSpPr>
          <p:cNvPr id="272" name="Google Shape;272;g1b30a59aef5_4_7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b30a59aef5_4_125"/>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AutoNum type="romanUcPeriod"/>
            </a:pPr>
            <a:r>
              <a:rPr lang="en-US" sz="2400" b="1"/>
              <a:t>Mở đầu</a:t>
            </a:r>
            <a:endParaRPr sz="2400" b="1"/>
          </a:p>
        </p:txBody>
      </p:sp>
      <p:sp>
        <p:nvSpPr>
          <p:cNvPr id="278" name="Google Shape;278;g1b30a59aef5_4_125"/>
          <p:cNvSpPr txBox="1">
            <a:spLocks noGrp="1"/>
          </p:cNvSpPr>
          <p:nvPr>
            <p:ph type="body" idx="2"/>
          </p:nvPr>
        </p:nvSpPr>
        <p:spPr>
          <a:xfrm>
            <a:off x="462150" y="648525"/>
            <a:ext cx="86820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3. Mục tiêu đề tài</a:t>
            </a:r>
            <a:endParaRPr sz="1800"/>
          </a:p>
        </p:txBody>
      </p:sp>
      <p:sp>
        <p:nvSpPr>
          <p:cNvPr id="279" name="Google Shape;279;g1b30a59aef5_4_125"/>
          <p:cNvSpPr txBox="1"/>
          <p:nvPr/>
        </p:nvSpPr>
        <p:spPr>
          <a:xfrm>
            <a:off x="161700" y="1321325"/>
            <a:ext cx="8820600" cy="3323946"/>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Nhận dạng các động tác cơ thể để hỗ trợ việc giảng dạy và đánh giá của giảng viên.</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Đồng thời giúp sinh viên có thể tự học một cách dễ dàng và nhanh chóng.</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Đề xuất mô hình phân lớp và đánh dấu các động tác.</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Xây dựng chương trình với giao diện thân thiện để tích hợp các mô hình được đề xuất, từ đó áp dụng vào thực tiễn.</a:t>
            </a:r>
            <a:endParaRPr sz="2000">
              <a:solidFill>
                <a:schemeClr val="lt1"/>
              </a:solidFill>
            </a:endParaRPr>
          </a:p>
        </p:txBody>
      </p:sp>
      <p:sp>
        <p:nvSpPr>
          <p:cNvPr id="280" name="Google Shape;280;g1b30a59aef5_4_1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g1ab46e95392_1_0"/>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AutoNum type="romanUcPeriod"/>
            </a:pPr>
            <a:r>
              <a:rPr lang="en-US" sz="2400" b="1"/>
              <a:t>Mở đầu</a:t>
            </a:r>
            <a:endParaRPr sz="2400" b="1"/>
          </a:p>
        </p:txBody>
      </p:sp>
      <p:sp>
        <p:nvSpPr>
          <p:cNvPr id="286" name="Google Shape;286;g1ab46e95392_1_0"/>
          <p:cNvSpPr txBox="1">
            <a:spLocks noGrp="1"/>
          </p:cNvSpPr>
          <p:nvPr>
            <p:ph type="body" idx="2"/>
          </p:nvPr>
        </p:nvSpPr>
        <p:spPr>
          <a:xfrm>
            <a:off x="462150" y="648525"/>
            <a:ext cx="86820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4. Đối tượng và phạm vi nghiên cứu</a:t>
            </a:r>
            <a:endParaRPr sz="1800"/>
          </a:p>
        </p:txBody>
      </p:sp>
      <p:sp>
        <p:nvSpPr>
          <p:cNvPr id="287" name="Google Shape;287;g1ab46e95392_1_0"/>
          <p:cNvSpPr txBox="1"/>
          <p:nvPr/>
        </p:nvSpPr>
        <p:spPr>
          <a:xfrm>
            <a:off x="737500" y="1768900"/>
            <a:ext cx="8089500" cy="2400617"/>
          </a:xfrm>
          <a:prstGeom prst="rect">
            <a:avLst/>
          </a:prstGeom>
          <a:noFill/>
          <a:ln>
            <a:noFill/>
          </a:ln>
        </p:spPr>
        <p:txBody>
          <a:bodyPr spcFirstLastPara="1" wrap="square" lIns="91425" tIns="45700" rIns="91425" bIns="45700" anchor="t" anchorCtr="0">
            <a:spAutoFit/>
          </a:bodyPr>
          <a:lstStyle/>
          <a:p>
            <a:pPr marL="457200" lvl="0" indent="-355600" algn="just">
              <a:lnSpc>
                <a:spcPct val="150000"/>
              </a:lnSpc>
              <a:buClr>
                <a:schemeClr val="lt1"/>
              </a:buClr>
              <a:buSzPts val="2000"/>
              <a:buChar char="-"/>
            </a:pPr>
            <a:r>
              <a:rPr lang="en-US" sz="2000" smtClean="0">
                <a:solidFill>
                  <a:schemeClr val="lt1"/>
                </a:solidFill>
              </a:rPr>
              <a:t>Các video bài </a:t>
            </a:r>
            <a:r>
              <a:rPr lang="en-US" sz="2000">
                <a:solidFill>
                  <a:schemeClr val="lt1"/>
                </a:solidFill>
              </a:rPr>
              <a:t>tập bài quyền số 1 môn võ Taekwondo.</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Các kỹ thuật tiền xử lý ảnh.</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Các mô hình giải thuật học sâu để phân lớp ảnh.</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Ngôn ngữ lập trình Python, Flask framework và các thư viện phục vụ phân tích, công cụ máy học và xử lý ảnh.</a:t>
            </a:r>
            <a:endParaRPr sz="2000">
              <a:solidFill>
                <a:schemeClr val="lt1"/>
              </a:solidFill>
            </a:endParaRPr>
          </a:p>
        </p:txBody>
      </p:sp>
      <p:sp>
        <p:nvSpPr>
          <p:cNvPr id="288" name="Google Shape;288;g1ab46e95392_1_0"/>
          <p:cNvSpPr txBox="1"/>
          <p:nvPr/>
        </p:nvSpPr>
        <p:spPr>
          <a:xfrm>
            <a:off x="627100" y="1331125"/>
            <a:ext cx="8199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Đối tượng</a:t>
            </a:r>
            <a:endParaRPr sz="2000" b="1">
              <a:solidFill>
                <a:schemeClr val="lt1"/>
              </a:solidFill>
              <a:latin typeface="Arial"/>
              <a:ea typeface="Arial"/>
              <a:cs typeface="Arial"/>
              <a:sym typeface="Arial"/>
            </a:endParaRPr>
          </a:p>
        </p:txBody>
      </p:sp>
      <p:sp>
        <p:nvSpPr>
          <p:cNvPr id="289" name="Google Shape;289;g1ab46e95392_1_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1ab46e95392_1_9"/>
          <p:cNvSpPr txBox="1">
            <a:spLocks noGrp="1"/>
          </p:cNvSpPr>
          <p:nvPr>
            <p:ph type="body" idx="1"/>
          </p:nvPr>
        </p:nvSpPr>
        <p:spPr>
          <a:xfrm>
            <a:off x="323528" y="123478"/>
            <a:ext cx="8820600" cy="576000"/>
          </a:xfrm>
          <a:prstGeom prst="rect">
            <a:avLst/>
          </a:prstGeom>
          <a:noFill/>
          <a:ln>
            <a:noFill/>
          </a:ln>
        </p:spPr>
        <p:txBody>
          <a:bodyPr spcFirstLastPara="1" wrap="square" lIns="91425" tIns="45700" rIns="91425" bIns="45700" anchor="ctr" anchorCtr="0">
            <a:noAutofit/>
          </a:bodyPr>
          <a:lstStyle/>
          <a:p>
            <a:pPr marL="457200" lvl="0" indent="-381000" algn="l" rtl="0">
              <a:spcBef>
                <a:spcPts val="0"/>
              </a:spcBef>
              <a:spcAft>
                <a:spcPts val="0"/>
              </a:spcAft>
              <a:buSzPts val="2400"/>
              <a:buAutoNum type="romanUcPeriod"/>
            </a:pPr>
            <a:r>
              <a:rPr lang="en-US" sz="2400" b="1"/>
              <a:t>Mở đầu</a:t>
            </a:r>
            <a:endParaRPr sz="2400" b="1"/>
          </a:p>
        </p:txBody>
      </p:sp>
      <p:sp>
        <p:nvSpPr>
          <p:cNvPr id="295" name="Google Shape;295;g1ab46e95392_1_9"/>
          <p:cNvSpPr txBox="1">
            <a:spLocks noGrp="1"/>
          </p:cNvSpPr>
          <p:nvPr>
            <p:ph type="body" idx="2"/>
          </p:nvPr>
        </p:nvSpPr>
        <p:spPr>
          <a:xfrm>
            <a:off x="462650" y="648525"/>
            <a:ext cx="8681400" cy="288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None/>
            </a:pPr>
            <a:r>
              <a:rPr lang="en-US" sz="1800"/>
              <a:t>4. Đối tượng và phạm vi nghiên cứu</a:t>
            </a:r>
            <a:endParaRPr sz="1800"/>
          </a:p>
        </p:txBody>
      </p:sp>
      <p:sp>
        <p:nvSpPr>
          <p:cNvPr id="296" name="Google Shape;296;g1ab46e95392_1_9"/>
          <p:cNvSpPr txBox="1"/>
          <p:nvPr/>
        </p:nvSpPr>
        <p:spPr>
          <a:xfrm>
            <a:off x="737500" y="1796475"/>
            <a:ext cx="8089500" cy="1323600"/>
          </a:xfrm>
          <a:prstGeom prst="rect">
            <a:avLst/>
          </a:prstGeom>
          <a:noFill/>
          <a:ln>
            <a:noFill/>
          </a:ln>
        </p:spPr>
        <p:txBody>
          <a:bodyPr spcFirstLastPara="1" wrap="square" lIns="91425" tIns="45700" rIns="91425" bIns="45700" anchor="t" anchorCtr="0">
            <a:spAutoFit/>
          </a:bodyPr>
          <a:lstStyle/>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Nghiên cứu ảnh 2D và video.</a:t>
            </a:r>
            <a:endParaRPr sz="2000">
              <a:solidFill>
                <a:schemeClr val="lt1"/>
              </a:solidFill>
            </a:endParaRPr>
          </a:p>
          <a:p>
            <a:pPr marL="457200" marR="0" lvl="0" indent="-355600" algn="just" rtl="0">
              <a:lnSpc>
                <a:spcPct val="150000"/>
              </a:lnSpc>
              <a:spcBef>
                <a:spcPts val="0"/>
              </a:spcBef>
              <a:spcAft>
                <a:spcPts val="0"/>
              </a:spcAft>
              <a:buClr>
                <a:schemeClr val="lt1"/>
              </a:buClr>
              <a:buSzPts val="2000"/>
              <a:buChar char="-"/>
            </a:pPr>
            <a:r>
              <a:rPr lang="en-US" sz="2000">
                <a:solidFill>
                  <a:schemeClr val="lt1"/>
                </a:solidFill>
              </a:rPr>
              <a:t>Bài tập cần nhận dạng: một bài quyền của học phần Taekwondo trong chương trình đại học.</a:t>
            </a:r>
            <a:endParaRPr sz="2000">
              <a:solidFill>
                <a:schemeClr val="lt1"/>
              </a:solidFill>
            </a:endParaRPr>
          </a:p>
        </p:txBody>
      </p:sp>
      <p:sp>
        <p:nvSpPr>
          <p:cNvPr id="297" name="Google Shape;297;g1ab46e95392_1_9"/>
          <p:cNvSpPr txBox="1"/>
          <p:nvPr/>
        </p:nvSpPr>
        <p:spPr>
          <a:xfrm>
            <a:off x="627100" y="1331125"/>
            <a:ext cx="81999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rPr>
              <a:t>Phạm vi nghiên cứu</a:t>
            </a:r>
            <a:endParaRPr sz="2000" b="1">
              <a:solidFill>
                <a:schemeClr val="lt1"/>
              </a:solidFill>
              <a:latin typeface="Arial"/>
              <a:ea typeface="Arial"/>
              <a:cs typeface="Arial"/>
              <a:sym typeface="Arial"/>
            </a:endParaRPr>
          </a:p>
        </p:txBody>
      </p:sp>
      <p:sp>
        <p:nvSpPr>
          <p:cNvPr id="298" name="Google Shape;298;g1ab46e95392_1_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24">
      <a:dk1>
        <a:srgbClr val="000000"/>
      </a:dk1>
      <a:lt1>
        <a:srgbClr val="FFFFFF"/>
      </a:lt1>
      <a:dk2>
        <a:srgbClr val="1F497D"/>
      </a:dk2>
      <a:lt2>
        <a:srgbClr val="EEECE1"/>
      </a:lt2>
      <a:accent1>
        <a:srgbClr val="57A7BD"/>
      </a:accent1>
      <a:accent2>
        <a:srgbClr val="69B6CC"/>
      </a:accent2>
      <a:accent3>
        <a:srgbClr val="57A7BD"/>
      </a:accent3>
      <a:accent4>
        <a:srgbClr val="69B6CC"/>
      </a:accent4>
      <a:accent5>
        <a:srgbClr val="57A7BD"/>
      </a:accent5>
      <a:accent6>
        <a:srgbClr val="69B6CC"/>
      </a:accent6>
      <a:hlink>
        <a:srgbClr val="3F3F3F"/>
      </a:hlink>
      <a:folHlink>
        <a:srgbClr val="3F3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TotalTime>
  <Words>5855</Words>
  <Application>Microsoft Office PowerPoint</Application>
  <PresentationFormat>On-screen Show (16:9)</PresentationFormat>
  <Paragraphs>411</Paragraphs>
  <Slides>55</Slides>
  <Notes>55</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55</vt:i4>
      </vt:variant>
    </vt:vector>
  </HeadingPairs>
  <TitlesOfParts>
    <vt:vector size="62" baseType="lpstr">
      <vt:lpstr>Malgun Gothic</vt:lpstr>
      <vt:lpstr>Arial</vt:lpstr>
      <vt:lpstr>Courier New</vt:lpstr>
      <vt:lpstr>Times New Roman</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NhatTruong</cp:lastModifiedBy>
  <cp:revision>19</cp:revision>
  <dcterms:created xsi:type="dcterms:W3CDTF">2016-12-05T23:26:54Z</dcterms:created>
  <dcterms:modified xsi:type="dcterms:W3CDTF">2022-12-08T04:25:54Z</dcterms:modified>
</cp:coreProperties>
</file>